
<file path=[Content_Types].xml><?xml version="1.0" encoding="utf-8"?>
<Types xmlns="http://schemas.openxmlformats.org/package/2006/content-types">
  <Default Extension="png" ContentType="image/png"/>
  <Default Extension="mov" ContentType="video/quicktime"/>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66" r:id="rId3"/>
    <p:sldId id="259" r:id="rId4"/>
    <p:sldId id="261" r:id="rId5"/>
    <p:sldId id="275" r:id="rId6"/>
    <p:sldId id="288" r:id="rId7"/>
    <p:sldId id="289" r:id="rId8"/>
    <p:sldId id="269" r:id="rId9"/>
    <p:sldId id="270" r:id="rId10"/>
  </p:sldIdLst>
  <p:sldSz cx="9144000" cy="5143500" type="screen16x9"/>
  <p:notesSz cx="6858000" cy="9144000"/>
  <p:embeddedFontLst>
    <p:embeddedFont>
      <p:font typeface="Playfair Display" pitchFamily="2" charset="77"/>
      <p:regular r:id="rId12"/>
      <p:bold r:id="rId13"/>
      <p:italic r:id="rId14"/>
      <p:boldItalic r:id="rId15"/>
    </p:embeddedFont>
    <p:embeddedFont>
      <p:font typeface="Lora" pitchFamily="2" charset="77"/>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889B"/>
    <a:srgbClr val="0D0D0D"/>
    <a:srgbClr val="6CABC6"/>
    <a:srgbClr val="4D79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FD50CB-631E-4AF9-9660-958376A0674B}">
  <a:tblStyle styleId="{5FFD50CB-631E-4AF9-9660-958376A0674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E5F0E6E-2FEB-47AF-B04C-F0F5629E7B8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10"/>
    <p:restoredTop sz="85944"/>
  </p:normalViewPr>
  <p:slideViewPr>
    <p:cSldViewPr snapToGrid="0" snapToObjects="1">
      <p:cViewPr varScale="1">
        <p:scale>
          <a:sx n="127" d="100"/>
          <a:sy n="127" d="100"/>
        </p:scale>
        <p:origin x="13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image4.jpg>
</file>

<file path=ppt/media/image5.jpg>
</file>

<file path=ppt/media/image6.jpg>
</file>

<file path=ppt/media/image7.jp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Everybody knows that you should wear your seatbelt. Everybody knows not to drive drunk. Everybody knows to be vigilant when driving near motorcycles or pedestrians. And yet, each year, we lose over 30,000 fellow Americans to traffic accidents, many of which are preventable. My name is Kelly Jones and I am here today to talk with you about the heavy but important topic of traffic fatalities. This presentation may not be especially surprising in its conclusions, but I hope that the truth of it really lands with each of us about the importance of following through on what everybody knows.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This issue has enormous policy relevance. In Washington State, for instance, there is a public safety goal of reaching zero roadway deaths by the year 2030. For this project, I used classification models, machine learning, and data visualization understand whether each individual person involved in a fatal traffic accident was likely to survive or not.</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My dataset is national data from every motor vehicle accident with a fatality 2015. It is rich and detailed because of the investigation that surrounds a fatal accident. For my analysis, I pulled from three files with three levels of detail.</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There are three parts to my project. The first was the model. I decided to use decision trees because my data was mostly categorical – even though it started out as numerical codes, which required substantial decoding. I had 48,000 complete observations which I split into a train and test set. One output of this model was determining feature importance. Some of the features that emerged were a result of how the data were structured, but some of the others were more relevant.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Shape 2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2" name="Shape 24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Here are a few more model outputs. This confusion matrix shows how the model did on the test set. You can see that it correctly classified 5500 who survived and 3,000 fatalities (our positive condition). That’s an 89% accuracy. The precision was lower at 80% because we had a number of false positives, but the recall rate is probably most important – don’t want to miss warning signs of fatalities. Want to minimize 331 box (predicted survived but actually died). Those are cases our model can’t explain – for example, they were young, healthy, driving in a safe new car, their airbag went off, they were wearing a seatbelt, nobody was drunk, the weather was good… and yet, they still died. We want to understand what happened in those cases so we can help prevent them. (Corollary: not worried about false positives. How much does it harm a person to wear a seatbelt or to refrain from driving drunk?)</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3:00. Part 2 was a Tableau dashboard to help visualize the data.</a:t>
            </a:r>
          </a:p>
        </p:txBody>
      </p:sp>
    </p:spTree>
    <p:extLst>
      <p:ext uri="{BB962C8B-B14F-4D97-AF65-F5344CB8AC3E}">
        <p14:creationId xmlns:p14="http://schemas.microsoft.com/office/powerpoint/2010/main" val="862957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4:00 The dataset feeds a flask app which is based on a logistic regression model and shows how the probability of death changes as you move the sliders. You can see that probability increase with older cars, as the person’s age increases, by how many drunk drivers there were, the level of damage to the vehicle, being on a motorcycle, and so on.</a:t>
            </a:r>
          </a:p>
        </p:txBody>
      </p:sp>
    </p:spTree>
    <p:extLst>
      <p:ext uri="{BB962C8B-B14F-4D97-AF65-F5344CB8AC3E}">
        <p14:creationId xmlns:p14="http://schemas.microsoft.com/office/powerpoint/2010/main" val="22305009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4:30</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4:50 My hope is that by better understanding traffic fatalities, we will be able to prevent many, many more of them. Thank you.</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111111"/>
        </a:solidFill>
        <a:effectLst/>
      </p:bgPr>
    </p:bg>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1598400" y="1763225"/>
            <a:ext cx="5947200" cy="1159800"/>
          </a:xfrm>
          <a:prstGeom prst="rect">
            <a:avLst/>
          </a:prstGeom>
        </p:spPr>
        <p:txBody>
          <a:bodyPr spcFirstLastPara="1" wrap="square" lIns="91425" tIns="91425" rIns="91425" bIns="91425" anchor="t" anchorCtr="0"/>
          <a:lstStyle>
            <a:lvl1pPr lvl="0" algn="ctr">
              <a:spcBef>
                <a:spcPts val="0"/>
              </a:spcBef>
              <a:spcAft>
                <a:spcPts val="0"/>
              </a:spcAft>
              <a:buClr>
                <a:srgbClr val="FFFFFF"/>
              </a:buClr>
              <a:buSzPts val="4800"/>
              <a:buNone/>
              <a:defRPr sz="4800" b="1">
                <a:solidFill>
                  <a:srgbClr val="FFFFFF"/>
                </a:solidFill>
              </a:defRPr>
            </a:lvl1pPr>
            <a:lvl2pPr lvl="1" algn="ctr">
              <a:spcBef>
                <a:spcPts val="0"/>
              </a:spcBef>
              <a:spcAft>
                <a:spcPts val="0"/>
              </a:spcAft>
              <a:buClr>
                <a:srgbClr val="FFFFFF"/>
              </a:buClr>
              <a:buSzPts val="4800"/>
              <a:buNone/>
              <a:defRPr sz="4800">
                <a:solidFill>
                  <a:srgbClr val="FFFFFF"/>
                </a:solidFill>
              </a:defRPr>
            </a:lvl2pPr>
            <a:lvl3pPr lvl="2" algn="ctr">
              <a:spcBef>
                <a:spcPts val="0"/>
              </a:spcBef>
              <a:spcAft>
                <a:spcPts val="0"/>
              </a:spcAft>
              <a:buClr>
                <a:srgbClr val="FFFFFF"/>
              </a:buClr>
              <a:buSzPts val="4800"/>
              <a:buNone/>
              <a:defRPr sz="4800">
                <a:solidFill>
                  <a:srgbClr val="FFFFFF"/>
                </a:solidFill>
              </a:defRPr>
            </a:lvl3pPr>
            <a:lvl4pPr lvl="3" algn="ctr">
              <a:spcBef>
                <a:spcPts val="0"/>
              </a:spcBef>
              <a:spcAft>
                <a:spcPts val="0"/>
              </a:spcAft>
              <a:buClr>
                <a:srgbClr val="FFFFFF"/>
              </a:buClr>
              <a:buSzPts val="4800"/>
              <a:buNone/>
              <a:defRPr sz="4800">
                <a:solidFill>
                  <a:srgbClr val="FFFFFF"/>
                </a:solidFill>
              </a:defRPr>
            </a:lvl4pPr>
            <a:lvl5pPr lvl="4" algn="ctr">
              <a:spcBef>
                <a:spcPts val="0"/>
              </a:spcBef>
              <a:spcAft>
                <a:spcPts val="0"/>
              </a:spcAft>
              <a:buClr>
                <a:srgbClr val="FFFFFF"/>
              </a:buClr>
              <a:buSzPts val="4800"/>
              <a:buNone/>
              <a:defRPr sz="4800">
                <a:solidFill>
                  <a:srgbClr val="FFFFFF"/>
                </a:solidFill>
              </a:defRPr>
            </a:lvl5pPr>
            <a:lvl6pPr lvl="5" algn="ctr">
              <a:spcBef>
                <a:spcPts val="0"/>
              </a:spcBef>
              <a:spcAft>
                <a:spcPts val="0"/>
              </a:spcAft>
              <a:buClr>
                <a:srgbClr val="FFFFFF"/>
              </a:buClr>
              <a:buSzPts val="4800"/>
              <a:buNone/>
              <a:defRPr sz="4800">
                <a:solidFill>
                  <a:srgbClr val="FFFFFF"/>
                </a:solidFill>
              </a:defRPr>
            </a:lvl6pPr>
            <a:lvl7pPr lvl="6" algn="ctr">
              <a:spcBef>
                <a:spcPts val="0"/>
              </a:spcBef>
              <a:spcAft>
                <a:spcPts val="0"/>
              </a:spcAft>
              <a:buClr>
                <a:srgbClr val="FFFFFF"/>
              </a:buClr>
              <a:buSzPts val="4800"/>
              <a:buNone/>
              <a:defRPr sz="4800">
                <a:solidFill>
                  <a:srgbClr val="FFFFFF"/>
                </a:solidFill>
              </a:defRPr>
            </a:lvl7pPr>
            <a:lvl8pPr lvl="7" algn="ctr">
              <a:spcBef>
                <a:spcPts val="0"/>
              </a:spcBef>
              <a:spcAft>
                <a:spcPts val="0"/>
              </a:spcAft>
              <a:buClr>
                <a:srgbClr val="FFFFFF"/>
              </a:buClr>
              <a:buSzPts val="4800"/>
              <a:buNone/>
              <a:defRPr sz="4800">
                <a:solidFill>
                  <a:srgbClr val="FFFFFF"/>
                </a:solidFill>
              </a:defRPr>
            </a:lvl8pPr>
            <a:lvl9pPr lvl="8" algn="ctr">
              <a:spcBef>
                <a:spcPts val="0"/>
              </a:spcBef>
              <a:spcAft>
                <a:spcPts val="0"/>
              </a:spcAft>
              <a:buClr>
                <a:srgbClr val="FFFFFF"/>
              </a:buClr>
              <a:buSzPts val="4800"/>
              <a:buNone/>
              <a:defRPr sz="4800">
                <a:solidFill>
                  <a:srgbClr val="FFFFFF"/>
                </a:solidFill>
              </a:defRPr>
            </a:lvl9pPr>
          </a:lstStyle>
          <a:p>
            <a:endParaRPr dirty="0"/>
          </a:p>
        </p:txBody>
      </p:sp>
      <p:grpSp>
        <p:nvGrpSpPr>
          <p:cNvPr id="10" name="Shape 10"/>
          <p:cNvGrpSpPr/>
          <p:nvPr/>
        </p:nvGrpSpPr>
        <p:grpSpPr>
          <a:xfrm>
            <a:off x="3239978" y="-11"/>
            <a:ext cx="2664079" cy="1326980"/>
            <a:chOff x="3578850" y="-50"/>
            <a:chExt cx="1816500" cy="904800"/>
          </a:xfrm>
        </p:grpSpPr>
        <p:sp>
          <p:nvSpPr>
            <p:cNvPr id="11" name="Shape 11"/>
            <p:cNvSpPr/>
            <p:nvPr/>
          </p:nvSpPr>
          <p:spPr>
            <a:xfrm rot="10800000">
              <a:off x="3578850" y="-50"/>
              <a:ext cx="1816500" cy="904800"/>
            </a:xfrm>
            <a:prstGeom prst="triangle">
              <a:avLst>
                <a:gd name="adj" fmla="val 50000"/>
              </a:avLst>
            </a:prstGeom>
            <a:solidFill>
              <a:srgbClr val="57889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p:nvPr/>
          </p:nvSpPr>
          <p:spPr>
            <a:xfrm rot="10800000">
              <a:off x="4487250" y="-50"/>
              <a:ext cx="908100" cy="904800"/>
            </a:xfrm>
            <a:prstGeom prst="triangle">
              <a:avLst>
                <a:gd name="adj" fmla="val 100000"/>
              </a:avLst>
            </a:prstGeom>
            <a:solidFill>
              <a:srgbClr val="4D798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7"/>
        <p:cNvGrpSpPr/>
        <p:nvPr/>
      </p:nvGrpSpPr>
      <p:grpSpPr>
        <a:xfrm>
          <a:off x="0" y="0"/>
          <a:ext cx="0" cy="0"/>
          <a:chOff x="0" y="0"/>
          <a:chExt cx="0" cy="0"/>
        </a:xfrm>
      </p:grpSpPr>
      <p:sp>
        <p:nvSpPr>
          <p:cNvPr id="18" name="Shape 18"/>
          <p:cNvSpPr txBox="1">
            <a:spLocks noGrp="1"/>
          </p:cNvSpPr>
          <p:nvPr>
            <p:ph type="body" idx="1"/>
          </p:nvPr>
        </p:nvSpPr>
        <p:spPr>
          <a:xfrm>
            <a:off x="2454925" y="1045950"/>
            <a:ext cx="4234200" cy="3188400"/>
          </a:xfrm>
          <a:prstGeom prst="rect">
            <a:avLst/>
          </a:prstGeom>
        </p:spPr>
        <p:txBody>
          <a:bodyPr spcFirstLastPara="1" wrap="square" lIns="91425" tIns="91425" rIns="91425" bIns="91425" anchor="t" anchorCtr="0"/>
          <a:lstStyle>
            <a:lvl1pPr marL="457200" lvl="0" indent="-419100" algn="ctr" rtl="0">
              <a:lnSpc>
                <a:spcPct val="115000"/>
              </a:lnSpc>
              <a:spcBef>
                <a:spcPts val="600"/>
              </a:spcBef>
              <a:spcAft>
                <a:spcPts val="0"/>
              </a:spcAft>
              <a:buClr>
                <a:srgbClr val="57889B"/>
              </a:buClr>
              <a:buSzPts val="3000"/>
              <a:buFont typeface="Playfair Display" pitchFamily="2" charset="77"/>
              <a:buChar char="◈"/>
              <a:defRPr sz="3000" i="1">
                <a:latin typeface="Playfair Display"/>
                <a:ea typeface="Playfair Display"/>
                <a:cs typeface="Playfair Display"/>
                <a:sym typeface="Playfair Display"/>
              </a:defRPr>
            </a:lvl1pPr>
            <a:lvl2pPr marL="914400" lvl="1"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2pPr>
            <a:lvl3pPr marL="1371600" lvl="2"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3pPr>
            <a:lvl4pPr marL="1828800" lvl="3"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4pPr>
            <a:lvl5pPr marL="2286000" lvl="4"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5pPr>
            <a:lvl6pPr marL="2743200" lvl="5"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6pPr>
            <a:lvl7pPr marL="3200400" lvl="6"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7pPr>
            <a:lvl8pPr marL="3657600" lvl="7"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8pPr>
            <a:lvl9pPr marL="4114800" lvl="8" indent="-419100" algn="ctr">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9pPr>
          </a:lstStyle>
          <a:p>
            <a:endParaRPr dirty="0"/>
          </a:p>
        </p:txBody>
      </p:sp>
      <p:sp>
        <p:nvSpPr>
          <p:cNvPr id="19" name="Shape 19"/>
          <p:cNvSpPr txBox="1"/>
          <p:nvPr/>
        </p:nvSpPr>
        <p:spPr>
          <a:xfrm>
            <a:off x="3593400" y="-114731"/>
            <a:ext cx="1957200" cy="653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6000" dirty="0">
                <a:solidFill>
                  <a:srgbClr val="57889B"/>
                </a:solidFill>
                <a:latin typeface="Playfair Display"/>
                <a:ea typeface="Playfair Display"/>
                <a:cs typeface="Playfair Display"/>
                <a:sym typeface="Playfair Display"/>
              </a:rPr>
              <a:t>“</a:t>
            </a:r>
            <a:endParaRPr sz="6000" dirty="0">
              <a:solidFill>
                <a:srgbClr val="57889B"/>
              </a:solidFill>
              <a:latin typeface="Playfair Display"/>
              <a:ea typeface="Playfair Display"/>
              <a:cs typeface="Playfair Display"/>
              <a:sym typeface="Playfair Display"/>
            </a:endParaRPr>
          </a:p>
        </p:txBody>
      </p:sp>
      <p:sp>
        <p:nvSpPr>
          <p:cNvPr id="20" name="Shape 20"/>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1031425" y="750150"/>
            <a:ext cx="7081200" cy="539100"/>
          </a:xfrm>
          <a:prstGeom prst="rect">
            <a:avLst/>
          </a:prstGeom>
        </p:spPr>
        <p:txBody>
          <a:bodyPr spcFirstLastPara="1" wrap="square" lIns="91425" tIns="91425" rIns="91425" bIns="91425" anchor="t" anchorCtr="0"/>
          <a:lstStyle>
            <a:lvl1pPr lvl="0">
              <a:spcBef>
                <a:spcPts val="0"/>
              </a:spcBef>
              <a:spcAft>
                <a:spcPts val="0"/>
              </a:spcAft>
              <a:buSzPts val="18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3" name="Shape 23"/>
          <p:cNvSpPr txBox="1">
            <a:spLocks noGrp="1"/>
          </p:cNvSpPr>
          <p:nvPr>
            <p:ph type="body" idx="1"/>
          </p:nvPr>
        </p:nvSpPr>
        <p:spPr>
          <a:xfrm>
            <a:off x="1031425" y="1351100"/>
            <a:ext cx="7081200" cy="3462300"/>
          </a:xfrm>
          <a:prstGeom prst="rect">
            <a:avLst/>
          </a:prstGeom>
        </p:spPr>
        <p:txBody>
          <a:bodyPr spcFirstLastPara="1" wrap="square" lIns="91425" tIns="91425" rIns="91425" bIns="91425" anchor="t" anchorCtr="0"/>
          <a:lstStyle>
            <a:lvl1pPr marL="457200" lvl="0" indent="-381000">
              <a:spcBef>
                <a:spcPts val="600"/>
              </a:spcBef>
              <a:spcAft>
                <a:spcPts val="0"/>
              </a:spcAft>
              <a:buSzPts val="24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
        <p:nvSpPr>
          <p:cNvPr id="24" name="Shape 24"/>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1031425" y="750150"/>
            <a:ext cx="7081200" cy="539100"/>
          </a:xfrm>
          <a:prstGeom prst="rect">
            <a:avLst/>
          </a:prstGeom>
        </p:spPr>
        <p:txBody>
          <a:bodyPr spcFirstLastPara="1" wrap="square" lIns="91425" tIns="91425" rIns="91425" bIns="91425" anchor="t" anchorCtr="0"/>
          <a:lstStyle>
            <a:lvl1pPr lvl="0" rtl="0">
              <a:spcBef>
                <a:spcPts val="0"/>
              </a:spcBef>
              <a:spcAft>
                <a:spcPts val="0"/>
              </a:spcAft>
              <a:buSzPts val="18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2" name="Shape 32"/>
          <p:cNvSpPr txBox="1">
            <a:spLocks noGrp="1"/>
          </p:cNvSpPr>
          <p:nvPr>
            <p:ph type="body" idx="1"/>
          </p:nvPr>
        </p:nvSpPr>
        <p:spPr>
          <a:xfrm>
            <a:off x="539000" y="1471725"/>
            <a:ext cx="2579100" cy="34542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3" name="Shape 33"/>
          <p:cNvSpPr txBox="1">
            <a:spLocks noGrp="1"/>
          </p:cNvSpPr>
          <p:nvPr>
            <p:ph type="body" idx="2"/>
          </p:nvPr>
        </p:nvSpPr>
        <p:spPr>
          <a:xfrm>
            <a:off x="3250326" y="1471725"/>
            <a:ext cx="2579100" cy="34542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4" name="Shape 34"/>
          <p:cNvSpPr txBox="1">
            <a:spLocks noGrp="1"/>
          </p:cNvSpPr>
          <p:nvPr>
            <p:ph type="body" idx="3"/>
          </p:nvPr>
        </p:nvSpPr>
        <p:spPr>
          <a:xfrm>
            <a:off x="5961653" y="1471725"/>
            <a:ext cx="2579100" cy="34542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5" name="Shape 35"/>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031425" y="750150"/>
            <a:ext cx="7081200" cy="539100"/>
          </a:xfrm>
          <a:prstGeom prst="rect">
            <a:avLst/>
          </a:prstGeom>
        </p:spPr>
        <p:txBody>
          <a:bodyPr spcFirstLastPara="1" wrap="square" lIns="91425" tIns="91425" rIns="91425" bIns="91425" anchor="t" anchorCtr="0"/>
          <a:lstStyle>
            <a:lvl1pPr lvl="0">
              <a:spcBef>
                <a:spcPts val="0"/>
              </a:spcBef>
              <a:spcAft>
                <a:spcPts val="0"/>
              </a:spcAft>
              <a:buSzPts val="18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8" name="Shape 38"/>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op decoration" type="blank">
  <p:cSld name="BLANK">
    <p:spTree>
      <p:nvGrpSpPr>
        <p:cNvPr id="1" name="Shape 42"/>
        <p:cNvGrpSpPr/>
        <p:nvPr/>
      </p:nvGrpSpPr>
      <p:grpSpPr>
        <a:xfrm>
          <a:off x="0" y="0"/>
          <a:ext cx="0" cy="0"/>
          <a:chOff x="0" y="0"/>
          <a:chExt cx="0" cy="0"/>
        </a:xfrm>
      </p:grpSpPr>
      <p:sp>
        <p:nvSpPr>
          <p:cNvPr id="43" name="Shape 43"/>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p:cSld name="BLANK_1_1">
    <p:spTree>
      <p:nvGrpSpPr>
        <p:cNvPr id="1" name="Shape 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031425" y="750150"/>
            <a:ext cx="7081200" cy="539100"/>
          </a:xfrm>
          <a:prstGeom prst="rect">
            <a:avLst/>
          </a:prstGeom>
          <a:noFill/>
          <a:ln>
            <a:noFill/>
          </a:ln>
        </p:spPr>
        <p:txBody>
          <a:bodyPr spcFirstLastPara="1" wrap="square" lIns="91425" tIns="91425" rIns="91425" bIns="91425" anchor="t" anchorCtr="0"/>
          <a:lstStyle>
            <a:lvl1pPr lvl="0" algn="ctr">
              <a:spcBef>
                <a:spcPts val="0"/>
              </a:spcBef>
              <a:spcAft>
                <a:spcPts val="0"/>
              </a:spcAft>
              <a:buSzPts val="1800"/>
              <a:buFont typeface="Playfair Display"/>
              <a:buNone/>
              <a:defRPr sz="1800" i="1">
                <a:latin typeface="Playfair Display"/>
                <a:ea typeface="Playfair Display"/>
                <a:cs typeface="Playfair Display"/>
                <a:sym typeface="Playfair Display"/>
              </a:defRPr>
            </a:lvl1pPr>
            <a:lvl2pPr lvl="1">
              <a:spcBef>
                <a:spcPts val="0"/>
              </a:spcBef>
              <a:spcAft>
                <a:spcPts val="0"/>
              </a:spcAft>
              <a:buSzPts val="3600"/>
              <a:buNone/>
              <a:defRPr sz="3600" b="1"/>
            </a:lvl2pPr>
            <a:lvl3pPr lvl="2">
              <a:spcBef>
                <a:spcPts val="0"/>
              </a:spcBef>
              <a:spcAft>
                <a:spcPts val="0"/>
              </a:spcAft>
              <a:buSzPts val="3600"/>
              <a:buNone/>
              <a:defRPr sz="3600" b="1"/>
            </a:lvl3pPr>
            <a:lvl4pPr lvl="3">
              <a:spcBef>
                <a:spcPts val="0"/>
              </a:spcBef>
              <a:spcAft>
                <a:spcPts val="0"/>
              </a:spcAft>
              <a:buSzPts val="3600"/>
              <a:buNone/>
              <a:defRPr sz="3600" b="1"/>
            </a:lvl4pPr>
            <a:lvl5pPr lvl="4">
              <a:spcBef>
                <a:spcPts val="0"/>
              </a:spcBef>
              <a:spcAft>
                <a:spcPts val="0"/>
              </a:spcAft>
              <a:buSzPts val="3600"/>
              <a:buNone/>
              <a:defRPr sz="3600" b="1"/>
            </a:lvl5pPr>
            <a:lvl6pPr lvl="5">
              <a:spcBef>
                <a:spcPts val="0"/>
              </a:spcBef>
              <a:spcAft>
                <a:spcPts val="0"/>
              </a:spcAft>
              <a:buSzPts val="3600"/>
              <a:buNone/>
              <a:defRPr sz="3600" b="1"/>
            </a:lvl6pPr>
            <a:lvl7pPr lvl="6">
              <a:spcBef>
                <a:spcPts val="0"/>
              </a:spcBef>
              <a:spcAft>
                <a:spcPts val="0"/>
              </a:spcAft>
              <a:buSzPts val="3600"/>
              <a:buNone/>
              <a:defRPr sz="3600" b="1"/>
            </a:lvl7pPr>
            <a:lvl8pPr lvl="7">
              <a:spcBef>
                <a:spcPts val="0"/>
              </a:spcBef>
              <a:spcAft>
                <a:spcPts val="0"/>
              </a:spcAft>
              <a:buSzPts val="3600"/>
              <a:buNone/>
              <a:defRPr sz="3600" b="1"/>
            </a:lvl8pPr>
            <a:lvl9pPr lvl="8">
              <a:spcBef>
                <a:spcPts val="0"/>
              </a:spcBef>
              <a:spcAft>
                <a:spcPts val="0"/>
              </a:spcAft>
              <a:buSzPts val="3600"/>
              <a:buNone/>
              <a:defRPr sz="3600" b="1"/>
            </a:lvl9pPr>
          </a:lstStyle>
          <a:p>
            <a:endParaRPr/>
          </a:p>
        </p:txBody>
      </p:sp>
      <p:sp>
        <p:nvSpPr>
          <p:cNvPr id="7" name="Shape 7"/>
          <p:cNvSpPr txBox="1">
            <a:spLocks noGrp="1"/>
          </p:cNvSpPr>
          <p:nvPr>
            <p:ph type="body" idx="1"/>
          </p:nvPr>
        </p:nvSpPr>
        <p:spPr>
          <a:xfrm>
            <a:off x="1031425" y="1351100"/>
            <a:ext cx="7081200" cy="3462300"/>
          </a:xfrm>
          <a:prstGeom prst="rect">
            <a:avLst/>
          </a:prstGeom>
          <a:noFill/>
          <a:ln>
            <a:noFill/>
          </a:ln>
        </p:spPr>
        <p:txBody>
          <a:bodyPr spcFirstLastPara="1" wrap="square" lIns="91425" tIns="91425" rIns="91425" bIns="91425" anchor="t" anchorCtr="0"/>
          <a:lstStyle>
            <a:lvl1pPr marL="457200" lvl="0" indent="-381000">
              <a:lnSpc>
                <a:spcPct val="115000"/>
              </a:lnSpc>
              <a:spcBef>
                <a:spcPts val="600"/>
              </a:spcBef>
              <a:spcAft>
                <a:spcPts val="0"/>
              </a:spcAft>
              <a:buClr>
                <a:srgbClr val="CC0000"/>
              </a:buClr>
              <a:buSzPts val="2400"/>
              <a:buFont typeface="Lora"/>
              <a:buChar char="◈"/>
              <a:defRPr sz="2400">
                <a:latin typeface="Lora"/>
                <a:ea typeface="Lora"/>
                <a:cs typeface="Lora"/>
                <a:sym typeface="Lora"/>
              </a:defRPr>
            </a:lvl1pPr>
            <a:lvl2pPr marL="914400" lvl="1"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2pPr>
            <a:lvl3pPr marL="1371600" lvl="2"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3pPr>
            <a:lvl4pPr marL="1828800" lvl="3"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4pPr>
            <a:lvl5pPr marL="2286000" lvl="4"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5pPr>
            <a:lvl6pPr marL="2743200" lvl="5"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6pPr>
            <a:lvl7pPr marL="3200400" lvl="6"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7pPr>
            <a:lvl8pPr marL="3657600" lvl="7" indent="-355600">
              <a:lnSpc>
                <a:spcPct val="115000"/>
              </a:lnSpc>
              <a:spcBef>
                <a:spcPts val="0"/>
              </a:spcBef>
              <a:spcAft>
                <a:spcPts val="0"/>
              </a:spcAft>
              <a:buSzPts val="2000"/>
              <a:buFont typeface="Lora"/>
              <a:buChar char="○"/>
              <a:defRPr sz="2000">
                <a:latin typeface="Lora"/>
                <a:ea typeface="Lora"/>
                <a:cs typeface="Lora"/>
                <a:sym typeface="Lora"/>
              </a:defRPr>
            </a:lvl8pPr>
            <a:lvl9pPr marL="4114800" lvl="8" indent="-355600">
              <a:lnSpc>
                <a:spcPct val="115000"/>
              </a:lnSpc>
              <a:spcBef>
                <a:spcPts val="0"/>
              </a:spcBef>
              <a:spcAft>
                <a:spcPts val="0"/>
              </a:spcAft>
              <a:buSzPts val="2000"/>
              <a:buFont typeface="Lora"/>
              <a:buChar char="■"/>
              <a:defRPr sz="2000">
                <a:latin typeface="Lora"/>
                <a:ea typeface="Lora"/>
                <a:cs typeface="Lora"/>
                <a:sym typeface="Lora"/>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6" r:id="rId6"/>
    <p:sldLayoutId id="2147483658" r:id="rId7"/>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457200" marR="0" lvl="0" indent="-381000" algn="l" rtl="0">
        <a:lnSpc>
          <a:spcPct val="100000"/>
        </a:lnSpc>
        <a:spcBef>
          <a:spcPts val="0"/>
        </a:spcBef>
        <a:spcAft>
          <a:spcPts val="0"/>
        </a:spcAft>
        <a:buClr>
          <a:srgbClr val="57889B"/>
        </a:buClr>
        <a:buFont typeface="Lora" pitchFamily="2" charset="77"/>
        <a:buChar char="◈"/>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6.jpg"/><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hyperlink" Target="https://public.tableau.com/profile/kelly.jones4370#!/vizhome/TrafficFatalities2015/Fatalities"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hyperlink" Target="https://github.com/kjones5/metis_bootcamp/tree/master/Project3_TrafficAccidentData" TargetMode="External"/><Relationship Id="rId5" Type="http://schemas.openxmlformats.org/officeDocument/2006/relationships/hyperlink" Target="http://targetzero.com/" TargetMode="External"/><Relationship Id="rId4" Type="http://schemas.openxmlformats.org/officeDocument/2006/relationships/hyperlink" Target="https://www.kaggle.com/nhtsa/2015-traffic-fataliti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ctrTitle"/>
          </p:nvPr>
        </p:nvSpPr>
        <p:spPr>
          <a:xfrm>
            <a:off x="1598400" y="1534625"/>
            <a:ext cx="5947200" cy="3255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4000" b="0" i="0" dirty="0"/>
              <a:t>SAFETY FIRST:</a:t>
            </a:r>
            <a:endParaRPr sz="4000" b="0" i="0" dirty="0"/>
          </a:p>
          <a:p>
            <a:pPr marL="0" lvl="0" indent="0">
              <a:spcBef>
                <a:spcPts val="0"/>
              </a:spcBef>
              <a:spcAft>
                <a:spcPts val="0"/>
              </a:spcAft>
              <a:buNone/>
            </a:pPr>
            <a:r>
              <a:rPr lang="en" sz="4000" dirty="0"/>
              <a:t>Classifying Fatality </a:t>
            </a:r>
            <a:br>
              <a:rPr lang="en" sz="4000" dirty="0"/>
            </a:br>
            <a:r>
              <a:rPr lang="en" sz="4000" dirty="0"/>
              <a:t>in Traffic Accidents</a:t>
            </a:r>
            <a:endParaRPr sz="4000" dirty="0"/>
          </a:p>
          <a:p>
            <a:pPr marL="0" lvl="0" indent="0">
              <a:spcBef>
                <a:spcPts val="0"/>
              </a:spcBef>
              <a:spcAft>
                <a:spcPts val="0"/>
              </a:spcAft>
              <a:buNone/>
            </a:pPr>
            <a:endParaRPr sz="3000" i="0" dirty="0"/>
          </a:p>
          <a:p>
            <a:pPr marL="0" lvl="0" indent="0">
              <a:spcBef>
                <a:spcPts val="0"/>
              </a:spcBef>
              <a:spcAft>
                <a:spcPts val="0"/>
              </a:spcAft>
              <a:buNone/>
            </a:pPr>
            <a:r>
              <a:rPr lang="en" sz="2000" b="0" i="0" dirty="0"/>
              <a:t>Kelly Jones  |  May 2018</a:t>
            </a:r>
            <a:endParaRPr sz="2000" b="0" i="0" dirty="0"/>
          </a:p>
        </p:txBody>
      </p:sp>
      <p:grpSp>
        <p:nvGrpSpPr>
          <p:cNvPr id="52" name="Shape 52"/>
          <p:cNvGrpSpPr/>
          <p:nvPr/>
        </p:nvGrpSpPr>
        <p:grpSpPr>
          <a:xfrm>
            <a:off x="4337450" y="289764"/>
            <a:ext cx="481152" cy="461108"/>
            <a:chOff x="5275975" y="4344850"/>
            <a:chExt cx="470150" cy="398125"/>
          </a:xfrm>
        </p:grpSpPr>
        <p:sp>
          <p:nvSpPr>
            <p:cNvPr id="53" name="Shape 53"/>
            <p:cNvSpPr/>
            <p:nvPr/>
          </p:nvSpPr>
          <p:spPr>
            <a:xfrm>
              <a:off x="5661250" y="4690450"/>
              <a:ext cx="65950" cy="52525"/>
            </a:xfrm>
            <a:custGeom>
              <a:avLst/>
              <a:gdLst/>
              <a:ahLst/>
              <a:cxnLst/>
              <a:rect l="0" t="0" r="0" b="0"/>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a:off x="5294900" y="4690450"/>
              <a:ext cx="65950" cy="52525"/>
            </a:xfrm>
            <a:custGeom>
              <a:avLst/>
              <a:gdLst/>
              <a:ahLst/>
              <a:cxnLst/>
              <a:rect l="0" t="0" r="0" b="0"/>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p:nvPr/>
          </p:nvSpPr>
          <p:spPr>
            <a:xfrm>
              <a:off x="5275975" y="4344850"/>
              <a:ext cx="470150" cy="334025"/>
            </a:xfrm>
            <a:custGeom>
              <a:avLst/>
              <a:gdLst/>
              <a:ahLst/>
              <a:cxnLst/>
              <a:rect l="0" t="0" r="0" b="0"/>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body" idx="1"/>
          </p:nvPr>
        </p:nvSpPr>
        <p:spPr>
          <a:xfrm>
            <a:off x="416560" y="1045950"/>
            <a:ext cx="8270240" cy="3188400"/>
          </a:xfrm>
          <a:prstGeom prst="rect">
            <a:avLst/>
          </a:prstGeom>
        </p:spPr>
        <p:txBody>
          <a:bodyPr spcFirstLastPara="1" wrap="square" lIns="91425" tIns="91425" rIns="91425" bIns="91425" anchor="t" anchorCtr="0">
            <a:noAutofit/>
          </a:bodyPr>
          <a:lstStyle/>
          <a:p>
            <a:pPr marL="0" lvl="0" indent="0">
              <a:buNone/>
            </a:pPr>
            <a:r>
              <a:rPr lang="en-US" sz="2400" i="0" dirty="0"/>
              <a:t>“Washington State has adopted </a:t>
            </a:r>
            <a:r>
              <a:rPr lang="en-US" sz="2400" b="1" i="0" dirty="0"/>
              <a:t>Target Zero </a:t>
            </a:r>
            <a:r>
              <a:rPr lang="en-US" sz="2400" i="0" dirty="0"/>
              <a:t>— a goal to reduce traffic fatalities and serious injuries on Washington's roadways to </a:t>
            </a:r>
            <a:r>
              <a:rPr lang="en-US" sz="2400" b="1" i="0" dirty="0"/>
              <a:t>zero</a:t>
            </a:r>
            <a:r>
              <a:rPr lang="en-US" sz="2400" i="0" dirty="0"/>
              <a:t> by the year </a:t>
            </a:r>
            <a:r>
              <a:rPr lang="en-US" sz="2400" b="1" i="0" dirty="0"/>
              <a:t>2030</a:t>
            </a:r>
            <a:r>
              <a:rPr lang="en-US" sz="2400" i="0" dirty="0"/>
              <a:t>. </a:t>
            </a:r>
          </a:p>
          <a:p>
            <a:pPr marL="0" lvl="0" indent="0">
              <a:buNone/>
            </a:pPr>
            <a:endParaRPr lang="en-US" sz="2400" i="0" dirty="0"/>
          </a:p>
          <a:p>
            <a:pPr marL="0" lvl="0" indent="0">
              <a:buNone/>
            </a:pPr>
            <a:r>
              <a:rPr lang="en-US" sz="2400" i="0" dirty="0"/>
              <a:t>“Our goal is zero deaths and serious injuries, because </a:t>
            </a:r>
            <a:br>
              <a:rPr lang="en-US" sz="2400" i="0" dirty="0"/>
            </a:br>
            <a:r>
              <a:rPr lang="en-US" sz="2400" b="1" i="0" dirty="0"/>
              <a:t>every life counts</a:t>
            </a:r>
            <a:r>
              <a:rPr lang="en-US" sz="2400" i="0"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17" name="Shape 494">
            <a:extLst>
              <a:ext uri="{FF2B5EF4-FFF2-40B4-BE49-F238E27FC236}">
                <a16:creationId xmlns:a16="http://schemas.microsoft.com/office/drawing/2014/main" id="{8EC05349-1360-9A43-A2A6-E95CB6B8990E}"/>
              </a:ext>
            </a:extLst>
          </p:cNvPr>
          <p:cNvSpPr>
            <a:spLocks noChangeAspect="1"/>
          </p:cNvSpPr>
          <p:nvPr/>
        </p:nvSpPr>
        <p:spPr>
          <a:xfrm>
            <a:off x="1282744" y="2169464"/>
            <a:ext cx="850569" cy="896741"/>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57889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5" name="Group 4">
            <a:extLst>
              <a:ext uri="{FF2B5EF4-FFF2-40B4-BE49-F238E27FC236}">
                <a16:creationId xmlns:a16="http://schemas.microsoft.com/office/drawing/2014/main" id="{B1E3475A-1DA0-2245-AD8A-8EAB67C460F9}"/>
              </a:ext>
            </a:extLst>
          </p:cNvPr>
          <p:cNvGrpSpPr/>
          <p:nvPr/>
        </p:nvGrpSpPr>
        <p:grpSpPr>
          <a:xfrm>
            <a:off x="4066879" y="2142083"/>
            <a:ext cx="1039811" cy="880515"/>
            <a:chOff x="3981640" y="1619573"/>
            <a:chExt cx="1039811" cy="880515"/>
          </a:xfrm>
        </p:grpSpPr>
        <p:grpSp>
          <p:nvGrpSpPr>
            <p:cNvPr id="7" name="Shape 580">
              <a:extLst>
                <a:ext uri="{FF2B5EF4-FFF2-40B4-BE49-F238E27FC236}">
                  <a16:creationId xmlns:a16="http://schemas.microsoft.com/office/drawing/2014/main" id="{03DE50CB-E8ED-5B44-9755-7EA092B2CD27}"/>
                </a:ext>
              </a:extLst>
            </p:cNvPr>
            <p:cNvGrpSpPr>
              <a:grpSpLocks noChangeAspect="1"/>
            </p:cNvGrpSpPr>
            <p:nvPr/>
          </p:nvGrpSpPr>
          <p:grpSpPr>
            <a:xfrm>
              <a:off x="3981640" y="1619573"/>
              <a:ext cx="1039811" cy="880515"/>
              <a:chOff x="5275975" y="4344850"/>
              <a:chExt cx="470150" cy="398125"/>
            </a:xfrm>
            <a:solidFill>
              <a:srgbClr val="57889B"/>
            </a:solidFill>
          </p:grpSpPr>
          <p:sp>
            <p:nvSpPr>
              <p:cNvPr id="8" name="Shape 581">
                <a:extLst>
                  <a:ext uri="{FF2B5EF4-FFF2-40B4-BE49-F238E27FC236}">
                    <a16:creationId xmlns:a16="http://schemas.microsoft.com/office/drawing/2014/main" id="{ECC85365-A5BE-8145-91CF-F79025E4F18D}"/>
                  </a:ext>
                </a:extLst>
              </p:cNvPr>
              <p:cNvSpPr/>
              <p:nvPr/>
            </p:nvSpPr>
            <p:spPr>
              <a:xfrm>
                <a:off x="5661250" y="4690450"/>
                <a:ext cx="65950" cy="52525"/>
              </a:xfrm>
              <a:custGeom>
                <a:avLst/>
                <a:gdLst/>
                <a:ahLst/>
                <a:cxnLst/>
                <a:rect l="0" t="0" r="0" b="0"/>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 name="Shape 582">
                <a:extLst>
                  <a:ext uri="{FF2B5EF4-FFF2-40B4-BE49-F238E27FC236}">
                    <a16:creationId xmlns:a16="http://schemas.microsoft.com/office/drawing/2014/main" id="{462563D3-3CF0-6D4D-AB98-7C1B71F19AEB}"/>
                  </a:ext>
                </a:extLst>
              </p:cNvPr>
              <p:cNvSpPr/>
              <p:nvPr/>
            </p:nvSpPr>
            <p:spPr>
              <a:xfrm>
                <a:off x="5294900" y="4690450"/>
                <a:ext cx="65950" cy="52525"/>
              </a:xfrm>
              <a:custGeom>
                <a:avLst/>
                <a:gdLst/>
                <a:ahLst/>
                <a:cxnLst/>
                <a:rect l="0" t="0" r="0" b="0"/>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 name="Shape 583">
                <a:extLst>
                  <a:ext uri="{FF2B5EF4-FFF2-40B4-BE49-F238E27FC236}">
                    <a16:creationId xmlns:a16="http://schemas.microsoft.com/office/drawing/2014/main" id="{2BD05549-E008-324A-85BA-7E3630601D39}"/>
                  </a:ext>
                </a:extLst>
              </p:cNvPr>
              <p:cNvSpPr/>
              <p:nvPr/>
            </p:nvSpPr>
            <p:spPr>
              <a:xfrm>
                <a:off x="5275975" y="4344850"/>
                <a:ext cx="470150" cy="334025"/>
              </a:xfrm>
              <a:custGeom>
                <a:avLst/>
                <a:gdLst/>
                <a:ahLst/>
                <a:cxnLst/>
                <a:rect l="0" t="0" r="0" b="0"/>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grpSp>
        <p:sp>
          <p:nvSpPr>
            <p:cNvPr id="18" name="Shape 494">
              <a:extLst>
                <a:ext uri="{FF2B5EF4-FFF2-40B4-BE49-F238E27FC236}">
                  <a16:creationId xmlns:a16="http://schemas.microsoft.com/office/drawing/2014/main" id="{CF3A959B-1313-714D-A0AE-1E7DCFF9CEAD}"/>
                </a:ext>
              </a:extLst>
            </p:cNvPr>
            <p:cNvSpPr/>
            <p:nvPr/>
          </p:nvSpPr>
          <p:spPr>
            <a:xfrm>
              <a:off x="4504049" y="1770840"/>
              <a:ext cx="295135" cy="311156"/>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57889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1" name="Group 20">
            <a:extLst>
              <a:ext uri="{FF2B5EF4-FFF2-40B4-BE49-F238E27FC236}">
                <a16:creationId xmlns:a16="http://schemas.microsoft.com/office/drawing/2014/main" id="{043206FA-CFDE-E742-91D5-616ABDF7E0BF}"/>
              </a:ext>
            </a:extLst>
          </p:cNvPr>
          <p:cNvGrpSpPr>
            <a:grpSpLocks noChangeAspect="1"/>
          </p:cNvGrpSpPr>
          <p:nvPr/>
        </p:nvGrpSpPr>
        <p:grpSpPr>
          <a:xfrm>
            <a:off x="6638239" y="2169464"/>
            <a:ext cx="734069" cy="547899"/>
            <a:chOff x="3981640" y="1619573"/>
            <a:chExt cx="1039811" cy="880515"/>
          </a:xfrm>
          <a:solidFill>
            <a:schemeClr val="bg1">
              <a:lumMod val="50000"/>
            </a:schemeClr>
          </a:solidFill>
        </p:grpSpPr>
        <p:grpSp>
          <p:nvGrpSpPr>
            <p:cNvPr id="22" name="Shape 580">
              <a:extLst>
                <a:ext uri="{FF2B5EF4-FFF2-40B4-BE49-F238E27FC236}">
                  <a16:creationId xmlns:a16="http://schemas.microsoft.com/office/drawing/2014/main" id="{336C1EE6-16B2-574D-9222-8FB7F39ACE00}"/>
                </a:ext>
              </a:extLst>
            </p:cNvPr>
            <p:cNvGrpSpPr>
              <a:grpSpLocks noChangeAspect="1"/>
            </p:cNvGrpSpPr>
            <p:nvPr/>
          </p:nvGrpSpPr>
          <p:grpSpPr>
            <a:xfrm>
              <a:off x="3981640" y="1619573"/>
              <a:ext cx="1039811" cy="880515"/>
              <a:chOff x="5275975" y="4344850"/>
              <a:chExt cx="470150" cy="398125"/>
            </a:xfrm>
            <a:grpFill/>
          </p:grpSpPr>
          <p:sp>
            <p:nvSpPr>
              <p:cNvPr id="25" name="Shape 581">
                <a:extLst>
                  <a:ext uri="{FF2B5EF4-FFF2-40B4-BE49-F238E27FC236}">
                    <a16:creationId xmlns:a16="http://schemas.microsoft.com/office/drawing/2014/main" id="{6A443DE1-236F-E046-BF08-5BC1C1A98BEC}"/>
                  </a:ext>
                </a:extLst>
              </p:cNvPr>
              <p:cNvSpPr/>
              <p:nvPr/>
            </p:nvSpPr>
            <p:spPr>
              <a:xfrm>
                <a:off x="5661250" y="4690450"/>
                <a:ext cx="65950" cy="52525"/>
              </a:xfrm>
              <a:custGeom>
                <a:avLst/>
                <a:gdLst/>
                <a:ahLst/>
                <a:cxnLst/>
                <a:rect l="0" t="0" r="0" b="0"/>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582">
                <a:extLst>
                  <a:ext uri="{FF2B5EF4-FFF2-40B4-BE49-F238E27FC236}">
                    <a16:creationId xmlns:a16="http://schemas.microsoft.com/office/drawing/2014/main" id="{9517F09A-7937-6E4E-8312-55227915731F}"/>
                  </a:ext>
                </a:extLst>
              </p:cNvPr>
              <p:cNvSpPr/>
              <p:nvPr/>
            </p:nvSpPr>
            <p:spPr>
              <a:xfrm>
                <a:off x="5294900" y="4690450"/>
                <a:ext cx="65950" cy="52525"/>
              </a:xfrm>
              <a:custGeom>
                <a:avLst/>
                <a:gdLst/>
                <a:ahLst/>
                <a:cxnLst/>
                <a:rect l="0" t="0" r="0" b="0"/>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583">
                <a:extLst>
                  <a:ext uri="{FF2B5EF4-FFF2-40B4-BE49-F238E27FC236}">
                    <a16:creationId xmlns:a16="http://schemas.microsoft.com/office/drawing/2014/main" id="{7315CD2A-E149-1349-B655-FCB9BE356A9C}"/>
                  </a:ext>
                </a:extLst>
              </p:cNvPr>
              <p:cNvSpPr/>
              <p:nvPr/>
            </p:nvSpPr>
            <p:spPr>
              <a:xfrm>
                <a:off x="5275975" y="4344850"/>
                <a:ext cx="470150" cy="334025"/>
              </a:xfrm>
              <a:custGeom>
                <a:avLst/>
                <a:gdLst/>
                <a:ahLst/>
                <a:cxnLst/>
                <a:rect l="0" t="0" r="0" b="0"/>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grpSp>
        <p:sp>
          <p:nvSpPr>
            <p:cNvPr id="23" name="Shape 494">
              <a:extLst>
                <a:ext uri="{FF2B5EF4-FFF2-40B4-BE49-F238E27FC236}">
                  <a16:creationId xmlns:a16="http://schemas.microsoft.com/office/drawing/2014/main" id="{86B1C11C-60AE-4549-BDEE-B52D8FFD5977}"/>
                </a:ext>
              </a:extLst>
            </p:cNvPr>
            <p:cNvSpPr/>
            <p:nvPr/>
          </p:nvSpPr>
          <p:spPr>
            <a:xfrm>
              <a:off x="4504049" y="1770840"/>
              <a:ext cx="295135" cy="311156"/>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494">
              <a:extLst>
                <a:ext uri="{FF2B5EF4-FFF2-40B4-BE49-F238E27FC236}">
                  <a16:creationId xmlns:a16="http://schemas.microsoft.com/office/drawing/2014/main" id="{478B6210-9FEC-1A46-AEB4-E08D1825236A}"/>
                </a:ext>
              </a:extLst>
            </p:cNvPr>
            <p:cNvSpPr/>
            <p:nvPr/>
          </p:nvSpPr>
          <p:spPr>
            <a:xfrm>
              <a:off x="4193545" y="1798046"/>
              <a:ext cx="295135" cy="311156"/>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0" name="Group 29">
            <a:extLst>
              <a:ext uri="{FF2B5EF4-FFF2-40B4-BE49-F238E27FC236}">
                <a16:creationId xmlns:a16="http://schemas.microsoft.com/office/drawing/2014/main" id="{990A9CD7-58C3-5D4C-93B7-2A27AF645C54}"/>
              </a:ext>
            </a:extLst>
          </p:cNvPr>
          <p:cNvGrpSpPr>
            <a:grpSpLocks noChangeAspect="1"/>
          </p:cNvGrpSpPr>
          <p:nvPr/>
        </p:nvGrpSpPr>
        <p:grpSpPr>
          <a:xfrm>
            <a:off x="7519353" y="2381517"/>
            <a:ext cx="803236" cy="680183"/>
            <a:chOff x="3981640" y="1619573"/>
            <a:chExt cx="1039811" cy="880515"/>
          </a:xfrm>
        </p:grpSpPr>
        <p:grpSp>
          <p:nvGrpSpPr>
            <p:cNvPr id="31" name="Shape 580">
              <a:extLst>
                <a:ext uri="{FF2B5EF4-FFF2-40B4-BE49-F238E27FC236}">
                  <a16:creationId xmlns:a16="http://schemas.microsoft.com/office/drawing/2014/main" id="{DEA40113-5938-C04C-A779-633B91D5FEF5}"/>
                </a:ext>
              </a:extLst>
            </p:cNvPr>
            <p:cNvGrpSpPr>
              <a:grpSpLocks noChangeAspect="1"/>
            </p:cNvGrpSpPr>
            <p:nvPr/>
          </p:nvGrpSpPr>
          <p:grpSpPr>
            <a:xfrm>
              <a:off x="3981640" y="1619573"/>
              <a:ext cx="1039811" cy="880515"/>
              <a:chOff x="5275975" y="4344850"/>
              <a:chExt cx="470150" cy="398125"/>
            </a:xfrm>
            <a:solidFill>
              <a:srgbClr val="57889B"/>
            </a:solidFill>
          </p:grpSpPr>
          <p:sp>
            <p:nvSpPr>
              <p:cNvPr id="33" name="Shape 581">
                <a:extLst>
                  <a:ext uri="{FF2B5EF4-FFF2-40B4-BE49-F238E27FC236}">
                    <a16:creationId xmlns:a16="http://schemas.microsoft.com/office/drawing/2014/main" id="{4E0D4F2B-6DEA-2345-B4A3-70206D433CCA}"/>
                  </a:ext>
                </a:extLst>
              </p:cNvPr>
              <p:cNvSpPr/>
              <p:nvPr/>
            </p:nvSpPr>
            <p:spPr>
              <a:xfrm>
                <a:off x="5661250" y="4690450"/>
                <a:ext cx="65950" cy="52525"/>
              </a:xfrm>
              <a:custGeom>
                <a:avLst/>
                <a:gdLst/>
                <a:ahLst/>
                <a:cxnLst/>
                <a:rect l="0" t="0" r="0" b="0"/>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582">
                <a:extLst>
                  <a:ext uri="{FF2B5EF4-FFF2-40B4-BE49-F238E27FC236}">
                    <a16:creationId xmlns:a16="http://schemas.microsoft.com/office/drawing/2014/main" id="{CEC0C26C-B1AA-4C4C-B007-7BE7F27A63AE}"/>
                  </a:ext>
                </a:extLst>
              </p:cNvPr>
              <p:cNvSpPr/>
              <p:nvPr/>
            </p:nvSpPr>
            <p:spPr>
              <a:xfrm>
                <a:off x="5294900" y="4690450"/>
                <a:ext cx="65950" cy="52525"/>
              </a:xfrm>
              <a:custGeom>
                <a:avLst/>
                <a:gdLst/>
                <a:ahLst/>
                <a:cxnLst/>
                <a:rect l="0" t="0" r="0" b="0"/>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583">
                <a:extLst>
                  <a:ext uri="{FF2B5EF4-FFF2-40B4-BE49-F238E27FC236}">
                    <a16:creationId xmlns:a16="http://schemas.microsoft.com/office/drawing/2014/main" id="{4C352D5B-F960-B145-8D25-AFA74FC0AC2E}"/>
                  </a:ext>
                </a:extLst>
              </p:cNvPr>
              <p:cNvSpPr/>
              <p:nvPr/>
            </p:nvSpPr>
            <p:spPr>
              <a:xfrm>
                <a:off x="5275975" y="4344850"/>
                <a:ext cx="470150" cy="334025"/>
              </a:xfrm>
              <a:custGeom>
                <a:avLst/>
                <a:gdLst/>
                <a:ahLst/>
                <a:cxnLst/>
                <a:rect l="0" t="0" r="0" b="0"/>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grpSp>
        <p:sp>
          <p:nvSpPr>
            <p:cNvPr id="32" name="Shape 494">
              <a:extLst>
                <a:ext uri="{FF2B5EF4-FFF2-40B4-BE49-F238E27FC236}">
                  <a16:creationId xmlns:a16="http://schemas.microsoft.com/office/drawing/2014/main" id="{F9882A40-F789-5645-BA40-AAE51B4D4280}"/>
                </a:ext>
              </a:extLst>
            </p:cNvPr>
            <p:cNvSpPr/>
            <p:nvPr/>
          </p:nvSpPr>
          <p:spPr>
            <a:xfrm>
              <a:off x="4504049" y="1770840"/>
              <a:ext cx="295135" cy="311156"/>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57889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 name="Explosion 1 2">
            <a:extLst>
              <a:ext uri="{FF2B5EF4-FFF2-40B4-BE49-F238E27FC236}">
                <a16:creationId xmlns:a16="http://schemas.microsoft.com/office/drawing/2014/main" id="{81C979F3-0222-8A42-A0E2-3820A2DA6901}"/>
              </a:ext>
            </a:extLst>
          </p:cNvPr>
          <p:cNvSpPr/>
          <p:nvPr/>
        </p:nvSpPr>
        <p:spPr>
          <a:xfrm>
            <a:off x="6911634" y="2389763"/>
            <a:ext cx="759417" cy="785250"/>
          </a:xfrm>
          <a:prstGeom prst="irregularSeal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Shape 51">
            <a:extLst>
              <a:ext uri="{FF2B5EF4-FFF2-40B4-BE49-F238E27FC236}">
                <a16:creationId xmlns:a16="http://schemas.microsoft.com/office/drawing/2014/main" id="{8329E3AC-1B62-0C46-ACFA-BC32417E3612}"/>
              </a:ext>
            </a:extLst>
          </p:cNvPr>
          <p:cNvSpPr txBox="1">
            <a:spLocks/>
          </p:cNvSpPr>
          <p:nvPr/>
        </p:nvSpPr>
        <p:spPr>
          <a:xfrm>
            <a:off x="505769" y="3389696"/>
            <a:ext cx="2338169" cy="10700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4000" i="0" dirty="0"/>
              <a:t>Person</a:t>
            </a:r>
            <a:endParaRPr lang="en-US" sz="2000" i="0" dirty="0"/>
          </a:p>
        </p:txBody>
      </p:sp>
      <p:sp>
        <p:nvSpPr>
          <p:cNvPr id="37" name="Shape 51">
            <a:extLst>
              <a:ext uri="{FF2B5EF4-FFF2-40B4-BE49-F238E27FC236}">
                <a16:creationId xmlns:a16="http://schemas.microsoft.com/office/drawing/2014/main" id="{172732D6-CB34-5A48-9C39-DF4CAB3D27BE}"/>
              </a:ext>
            </a:extLst>
          </p:cNvPr>
          <p:cNvSpPr txBox="1">
            <a:spLocks/>
          </p:cNvSpPr>
          <p:nvPr/>
        </p:nvSpPr>
        <p:spPr>
          <a:xfrm>
            <a:off x="3313978" y="3389696"/>
            <a:ext cx="2338169" cy="10700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4000" i="0" dirty="0"/>
              <a:t>Vehicle</a:t>
            </a:r>
            <a:endParaRPr lang="en-US" sz="2000" i="0" dirty="0"/>
          </a:p>
        </p:txBody>
      </p:sp>
      <p:sp>
        <p:nvSpPr>
          <p:cNvPr id="38" name="Shape 51">
            <a:extLst>
              <a:ext uri="{FF2B5EF4-FFF2-40B4-BE49-F238E27FC236}">
                <a16:creationId xmlns:a16="http://schemas.microsoft.com/office/drawing/2014/main" id="{D03E85B5-C58D-0D43-9DAC-7D846C71B33C}"/>
              </a:ext>
            </a:extLst>
          </p:cNvPr>
          <p:cNvSpPr txBox="1">
            <a:spLocks/>
          </p:cNvSpPr>
          <p:nvPr/>
        </p:nvSpPr>
        <p:spPr>
          <a:xfrm>
            <a:off x="6122188" y="3389696"/>
            <a:ext cx="2338169" cy="10700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4000" i="0" dirty="0"/>
              <a:t>Accident</a:t>
            </a:r>
            <a:endParaRPr lang="en-US" sz="2000" i="0" dirty="0"/>
          </a:p>
        </p:txBody>
      </p:sp>
      <p:sp>
        <p:nvSpPr>
          <p:cNvPr id="28" name="Shape 51">
            <a:extLst>
              <a:ext uri="{FF2B5EF4-FFF2-40B4-BE49-F238E27FC236}">
                <a16:creationId xmlns:a16="http://schemas.microsoft.com/office/drawing/2014/main" id="{53FAD99B-C6E1-3245-980C-ACC3E2DB64D9}"/>
              </a:ext>
            </a:extLst>
          </p:cNvPr>
          <p:cNvSpPr txBox="1">
            <a:spLocks/>
          </p:cNvSpPr>
          <p:nvPr/>
        </p:nvSpPr>
        <p:spPr>
          <a:xfrm>
            <a:off x="1598400" y="914403"/>
            <a:ext cx="5947200" cy="7884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4000" b="1" dirty="0"/>
              <a:t>Data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3" grpId="0" animBg="1"/>
      <p:bldP spid="36" grpId="0"/>
      <p:bldP spid="37" grpId="0"/>
      <p:bldP spid="3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1031425" y="668870"/>
            <a:ext cx="7081200" cy="98721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3600" b="1" i="0" dirty="0"/>
              <a:t>Model: </a:t>
            </a:r>
            <a:r>
              <a:rPr lang="en-US" sz="3600" b="1" i="0" dirty="0"/>
              <a:t>Decision Trees</a:t>
            </a:r>
            <a:endParaRPr sz="3600" b="1" i="0" dirty="0"/>
          </a:p>
          <a:p>
            <a:pPr marL="0" lvl="0" indent="0">
              <a:spcBef>
                <a:spcPts val="1200"/>
              </a:spcBef>
              <a:spcAft>
                <a:spcPts val="0"/>
              </a:spcAft>
              <a:buNone/>
            </a:pPr>
            <a:r>
              <a:rPr lang="en" sz="2000" i="0" dirty="0"/>
              <a:t>Boosted with “</a:t>
            </a:r>
            <a:r>
              <a:rPr lang="en" sz="2000" i="0" dirty="0" err="1"/>
              <a:t>CatBoost</a:t>
            </a:r>
            <a:r>
              <a:rPr lang="en" sz="2000" i="0" dirty="0"/>
              <a:t>”</a:t>
            </a:r>
            <a:endParaRPr sz="2000" i="0" dirty="0"/>
          </a:p>
        </p:txBody>
      </p:sp>
      <p:sp>
        <p:nvSpPr>
          <p:cNvPr id="6" name="Shape 141">
            <a:extLst>
              <a:ext uri="{FF2B5EF4-FFF2-40B4-BE49-F238E27FC236}">
                <a16:creationId xmlns:a16="http://schemas.microsoft.com/office/drawing/2014/main" id="{40D5AD73-7192-524E-81FF-A7D873ADCB87}"/>
              </a:ext>
            </a:extLst>
          </p:cNvPr>
          <p:cNvSpPr txBox="1"/>
          <p:nvPr/>
        </p:nvSpPr>
        <p:spPr>
          <a:xfrm>
            <a:off x="3368466" y="-261261"/>
            <a:ext cx="2395200" cy="9027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 sz="4800" dirty="0">
                <a:solidFill>
                  <a:srgbClr val="57889B"/>
                </a:solidFill>
                <a:latin typeface="Playfair Display"/>
                <a:ea typeface="Playfair Display"/>
                <a:cs typeface="Playfair Display"/>
                <a:sym typeface="Playfair Display"/>
              </a:rPr>
              <a:t>1</a:t>
            </a:r>
            <a:endParaRPr sz="4800" dirty="0">
              <a:solidFill>
                <a:srgbClr val="57889B"/>
              </a:solidFill>
              <a:latin typeface="Playfair Display"/>
              <a:ea typeface="Playfair Display"/>
              <a:cs typeface="Playfair Display"/>
              <a:sym typeface="Playfair Display"/>
            </a:endParaRPr>
          </a:p>
        </p:txBody>
      </p:sp>
      <p:grpSp>
        <p:nvGrpSpPr>
          <p:cNvPr id="12" name="Group 11">
            <a:extLst>
              <a:ext uri="{FF2B5EF4-FFF2-40B4-BE49-F238E27FC236}">
                <a16:creationId xmlns:a16="http://schemas.microsoft.com/office/drawing/2014/main" id="{F6D378BD-264D-D44F-90E5-FBD47CC43A13}"/>
              </a:ext>
            </a:extLst>
          </p:cNvPr>
          <p:cNvGrpSpPr/>
          <p:nvPr/>
        </p:nvGrpSpPr>
        <p:grpSpPr>
          <a:xfrm>
            <a:off x="241609" y="2074706"/>
            <a:ext cx="3680151" cy="2806141"/>
            <a:chOff x="241609" y="2074706"/>
            <a:chExt cx="3680151" cy="2806141"/>
          </a:xfrm>
        </p:grpSpPr>
        <p:sp>
          <p:nvSpPr>
            <p:cNvPr id="8" name="Shape 51">
              <a:extLst>
                <a:ext uri="{FF2B5EF4-FFF2-40B4-BE49-F238E27FC236}">
                  <a16:creationId xmlns:a16="http://schemas.microsoft.com/office/drawing/2014/main" id="{E97CBABC-D286-3E47-B8A9-C08BF8F7B5EA}"/>
                </a:ext>
              </a:extLst>
            </p:cNvPr>
            <p:cNvSpPr txBox="1">
              <a:spLocks/>
            </p:cNvSpPr>
            <p:nvPr/>
          </p:nvSpPr>
          <p:spPr>
            <a:xfrm>
              <a:off x="241609" y="2074706"/>
              <a:ext cx="3680151" cy="22128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2000" i="0" dirty="0">
                  <a:solidFill>
                    <a:schemeClr val="tx1">
                      <a:lumMod val="50000"/>
                      <a:lumOff val="50000"/>
                    </a:schemeClr>
                  </a:solidFill>
                </a:rPr>
                <a:t>INPUTS:</a:t>
              </a:r>
            </a:p>
            <a:p>
              <a:r>
                <a:rPr lang="en-US" sz="2800" i="0" dirty="0"/>
                <a:t>67 features</a:t>
              </a:r>
            </a:p>
            <a:p>
              <a:endParaRPr lang="en-US" i="0" dirty="0"/>
            </a:p>
            <a:p>
              <a:r>
                <a:rPr lang="en-US" sz="2800" i="0" dirty="0"/>
                <a:t>48K observations</a:t>
              </a:r>
            </a:p>
            <a:p>
              <a:endParaRPr lang="en-US" sz="2800" i="0" dirty="0"/>
            </a:p>
          </p:txBody>
        </p:sp>
        <p:sp>
          <p:nvSpPr>
            <p:cNvPr id="10" name="Shape 51">
              <a:extLst>
                <a:ext uri="{FF2B5EF4-FFF2-40B4-BE49-F238E27FC236}">
                  <a16:creationId xmlns:a16="http://schemas.microsoft.com/office/drawing/2014/main" id="{3DCC0971-D37A-7A4E-9D03-93475E29E73E}"/>
                </a:ext>
              </a:extLst>
            </p:cNvPr>
            <p:cNvSpPr txBox="1">
              <a:spLocks/>
            </p:cNvSpPr>
            <p:nvPr/>
          </p:nvSpPr>
          <p:spPr>
            <a:xfrm>
              <a:off x="706305" y="4039633"/>
              <a:ext cx="1280160" cy="8412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2000" i="0" dirty="0">
                  <a:solidFill>
                    <a:schemeClr val="tx1">
                      <a:lumMod val="65000"/>
                      <a:lumOff val="35000"/>
                    </a:schemeClr>
                  </a:solidFill>
                </a:rPr>
                <a:t>TRAIN:</a:t>
              </a:r>
            </a:p>
            <a:p>
              <a:r>
                <a:rPr lang="en-US" sz="2000" i="0" dirty="0">
                  <a:solidFill>
                    <a:schemeClr val="tx1">
                      <a:lumMod val="65000"/>
                      <a:lumOff val="35000"/>
                    </a:schemeClr>
                  </a:solidFill>
                </a:rPr>
                <a:t>38K</a:t>
              </a:r>
            </a:p>
          </p:txBody>
        </p:sp>
        <p:sp>
          <p:nvSpPr>
            <p:cNvPr id="11" name="Shape 51">
              <a:extLst>
                <a:ext uri="{FF2B5EF4-FFF2-40B4-BE49-F238E27FC236}">
                  <a16:creationId xmlns:a16="http://schemas.microsoft.com/office/drawing/2014/main" id="{DB8FC9DE-6943-1840-A22C-AC22B5DA431B}"/>
                </a:ext>
              </a:extLst>
            </p:cNvPr>
            <p:cNvSpPr txBox="1">
              <a:spLocks/>
            </p:cNvSpPr>
            <p:nvPr/>
          </p:nvSpPr>
          <p:spPr>
            <a:xfrm>
              <a:off x="2189906" y="4039633"/>
              <a:ext cx="1280160" cy="8412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2000" i="0" dirty="0">
                  <a:solidFill>
                    <a:schemeClr val="tx1">
                      <a:lumMod val="65000"/>
                      <a:lumOff val="35000"/>
                    </a:schemeClr>
                  </a:solidFill>
                </a:rPr>
                <a:t>TEST:</a:t>
              </a:r>
            </a:p>
            <a:p>
              <a:r>
                <a:rPr lang="en-US" sz="2000" i="0" dirty="0">
                  <a:solidFill>
                    <a:schemeClr val="tx1">
                      <a:lumMod val="65000"/>
                      <a:lumOff val="35000"/>
                    </a:schemeClr>
                  </a:solidFill>
                </a:rPr>
                <a:t>10K</a:t>
              </a:r>
            </a:p>
          </p:txBody>
        </p:sp>
        <p:cxnSp>
          <p:nvCxnSpPr>
            <p:cNvPr id="4" name="Straight Arrow Connector 3">
              <a:extLst>
                <a:ext uri="{FF2B5EF4-FFF2-40B4-BE49-F238E27FC236}">
                  <a16:creationId xmlns:a16="http://schemas.microsoft.com/office/drawing/2014/main" id="{852AB4AF-0581-F346-9D09-9D9EFFC1AD09}"/>
                </a:ext>
              </a:extLst>
            </p:cNvPr>
            <p:cNvCxnSpPr/>
            <p:nvPr/>
          </p:nvCxnSpPr>
          <p:spPr>
            <a:xfrm flipH="1">
              <a:off x="1452880" y="3606800"/>
              <a:ext cx="436880" cy="457200"/>
            </a:xfrm>
            <a:prstGeom prst="straightConnector1">
              <a:avLst/>
            </a:prstGeom>
            <a:ln w="25400">
              <a:solidFill>
                <a:srgbClr val="57889B"/>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7E875E0-9A68-1844-A115-4746FF4B0768}"/>
                </a:ext>
              </a:extLst>
            </p:cNvPr>
            <p:cNvCxnSpPr>
              <a:cxnSpLocks/>
            </p:cNvCxnSpPr>
            <p:nvPr/>
          </p:nvCxnSpPr>
          <p:spPr>
            <a:xfrm>
              <a:off x="2336680" y="3608823"/>
              <a:ext cx="436880" cy="457200"/>
            </a:xfrm>
            <a:prstGeom prst="straightConnector1">
              <a:avLst/>
            </a:prstGeom>
            <a:ln w="25400">
              <a:solidFill>
                <a:srgbClr val="57889B"/>
              </a:solidFill>
              <a:tailEnd type="triangle"/>
            </a:ln>
          </p:spPr>
          <p:style>
            <a:lnRef idx="1">
              <a:schemeClr val="accent1"/>
            </a:lnRef>
            <a:fillRef idx="0">
              <a:schemeClr val="accent1"/>
            </a:fillRef>
            <a:effectRef idx="0">
              <a:schemeClr val="accent1"/>
            </a:effectRef>
            <a:fontRef idx="minor">
              <a:schemeClr val="tx1"/>
            </a:fontRef>
          </p:style>
        </p:cxnSp>
      </p:grpSp>
      <p:sp>
        <p:nvSpPr>
          <p:cNvPr id="16" name="Shape 51">
            <a:extLst>
              <a:ext uri="{FF2B5EF4-FFF2-40B4-BE49-F238E27FC236}">
                <a16:creationId xmlns:a16="http://schemas.microsoft.com/office/drawing/2014/main" id="{40A83D6C-85AE-874D-BB2A-4CF15CE978FD}"/>
              </a:ext>
            </a:extLst>
          </p:cNvPr>
          <p:cNvSpPr txBox="1">
            <a:spLocks/>
          </p:cNvSpPr>
          <p:nvPr/>
        </p:nvSpPr>
        <p:spPr>
          <a:xfrm>
            <a:off x="4752649" y="2074705"/>
            <a:ext cx="3680151" cy="28061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2000" i="0" dirty="0">
                <a:solidFill>
                  <a:schemeClr val="tx1">
                    <a:lumMod val="50000"/>
                    <a:lumOff val="50000"/>
                  </a:schemeClr>
                </a:solidFill>
              </a:rPr>
              <a:t>OUTPUTS:</a:t>
            </a:r>
          </a:p>
          <a:p>
            <a:r>
              <a:rPr lang="en-US" sz="2800" i="0" dirty="0"/>
              <a:t>Feature Importance</a:t>
            </a:r>
          </a:p>
          <a:p>
            <a:endParaRPr lang="en-US" i="0" dirty="0"/>
          </a:p>
          <a:p>
            <a:pPr>
              <a:spcAft>
                <a:spcPts val="600"/>
              </a:spcAft>
            </a:pPr>
            <a:r>
              <a:rPr lang="en-US" sz="2000" i="0" dirty="0">
                <a:solidFill>
                  <a:schemeClr val="tx1">
                    <a:lumMod val="65000"/>
                    <a:lumOff val="35000"/>
                  </a:schemeClr>
                </a:solidFill>
              </a:rPr>
              <a:t>Most Harmful Event</a:t>
            </a:r>
          </a:p>
          <a:p>
            <a:pPr>
              <a:spcAft>
                <a:spcPts val="600"/>
              </a:spcAft>
            </a:pPr>
            <a:r>
              <a:rPr lang="en-US" sz="2000" i="0" dirty="0">
                <a:solidFill>
                  <a:schemeClr val="tx1">
                    <a:lumMod val="65000"/>
                    <a:lumOff val="35000"/>
                  </a:schemeClr>
                </a:solidFill>
              </a:rPr>
              <a:t>Person’s Age</a:t>
            </a:r>
          </a:p>
          <a:p>
            <a:pPr>
              <a:spcAft>
                <a:spcPts val="600"/>
              </a:spcAft>
            </a:pPr>
            <a:r>
              <a:rPr lang="en-US" sz="2000" i="0" dirty="0">
                <a:solidFill>
                  <a:schemeClr val="tx1">
                    <a:lumMod val="65000"/>
                    <a:lumOff val="35000"/>
                  </a:schemeClr>
                </a:solidFill>
              </a:rPr>
              <a:t>Vehicle Damage</a:t>
            </a:r>
          </a:p>
          <a:p>
            <a:pPr>
              <a:spcAft>
                <a:spcPts val="600"/>
              </a:spcAft>
            </a:pPr>
            <a:r>
              <a:rPr lang="en-US" sz="2000" i="0" dirty="0">
                <a:solidFill>
                  <a:schemeClr val="tx1">
                    <a:lumMod val="65000"/>
                    <a:lumOff val="35000"/>
                  </a:schemeClr>
                </a:solidFill>
              </a:rPr>
              <a:t>Restraint Use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Shape 244"/>
          <p:cNvSpPr txBox="1">
            <a:spLocks noGrp="1"/>
          </p:cNvSpPr>
          <p:nvPr>
            <p:ph type="ctrTitle" idx="4294967295"/>
          </p:nvPr>
        </p:nvSpPr>
        <p:spPr>
          <a:xfrm>
            <a:off x="543560" y="451559"/>
            <a:ext cx="2098040" cy="894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400" dirty="0">
                <a:solidFill>
                  <a:srgbClr val="57889B"/>
                </a:solidFill>
              </a:rPr>
              <a:t>89</a:t>
            </a:r>
            <a:r>
              <a:rPr lang="en" sz="4400" dirty="0">
                <a:solidFill>
                  <a:srgbClr val="57889B"/>
                </a:solidFill>
              </a:rPr>
              <a:t>%</a:t>
            </a:r>
            <a:endParaRPr sz="4400" dirty="0">
              <a:solidFill>
                <a:srgbClr val="57889B"/>
              </a:solidFill>
            </a:endParaRPr>
          </a:p>
        </p:txBody>
      </p:sp>
      <p:sp>
        <p:nvSpPr>
          <p:cNvPr id="245" name="Shape 245"/>
          <p:cNvSpPr txBox="1">
            <a:spLocks noGrp="1"/>
          </p:cNvSpPr>
          <p:nvPr>
            <p:ph type="subTitle" idx="4294967295"/>
          </p:nvPr>
        </p:nvSpPr>
        <p:spPr>
          <a:xfrm>
            <a:off x="543560" y="1062468"/>
            <a:ext cx="209804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dirty="0"/>
              <a:t>Accuracy</a:t>
            </a:r>
            <a:br>
              <a:rPr lang="en" sz="1800" dirty="0"/>
            </a:br>
            <a:r>
              <a:rPr lang="en" sz="1200" dirty="0">
                <a:solidFill>
                  <a:schemeClr val="tx1">
                    <a:lumMod val="65000"/>
                    <a:lumOff val="35000"/>
                  </a:schemeClr>
                </a:solidFill>
              </a:rPr>
              <a:t>How often we were right</a:t>
            </a:r>
          </a:p>
        </p:txBody>
      </p:sp>
      <p:sp>
        <p:nvSpPr>
          <p:cNvPr id="246" name="Shape 246"/>
          <p:cNvSpPr txBox="1">
            <a:spLocks noGrp="1"/>
          </p:cNvSpPr>
          <p:nvPr>
            <p:ph type="ctrTitle" idx="4294967295"/>
          </p:nvPr>
        </p:nvSpPr>
        <p:spPr>
          <a:xfrm>
            <a:off x="543560" y="3505500"/>
            <a:ext cx="2098040" cy="894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4400" dirty="0">
                <a:solidFill>
                  <a:srgbClr val="57889B"/>
                </a:solidFill>
              </a:rPr>
              <a:t>90%</a:t>
            </a:r>
            <a:endParaRPr sz="4400" dirty="0">
              <a:solidFill>
                <a:srgbClr val="57889B"/>
              </a:solidFill>
            </a:endParaRPr>
          </a:p>
        </p:txBody>
      </p:sp>
      <p:sp>
        <p:nvSpPr>
          <p:cNvPr id="247" name="Shape 247"/>
          <p:cNvSpPr txBox="1">
            <a:spLocks noGrp="1"/>
          </p:cNvSpPr>
          <p:nvPr>
            <p:ph type="subTitle" idx="4294967295"/>
          </p:nvPr>
        </p:nvSpPr>
        <p:spPr>
          <a:xfrm>
            <a:off x="543560" y="4116409"/>
            <a:ext cx="209804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dirty="0"/>
              <a:t>Recall</a:t>
            </a:r>
            <a:br>
              <a:rPr lang="en" sz="1800" dirty="0"/>
            </a:br>
            <a:r>
              <a:rPr lang="en" sz="1200" dirty="0">
                <a:solidFill>
                  <a:schemeClr val="tx1">
                    <a:lumMod val="65000"/>
                    <a:lumOff val="35000"/>
                  </a:schemeClr>
                </a:solidFill>
              </a:rPr>
              <a:t>Detecting true positives</a:t>
            </a:r>
          </a:p>
        </p:txBody>
      </p:sp>
      <p:sp>
        <p:nvSpPr>
          <p:cNvPr id="248" name="Shape 248"/>
          <p:cNvSpPr txBox="1">
            <a:spLocks noGrp="1"/>
          </p:cNvSpPr>
          <p:nvPr>
            <p:ph type="ctrTitle" idx="4294967295"/>
          </p:nvPr>
        </p:nvSpPr>
        <p:spPr>
          <a:xfrm>
            <a:off x="543560" y="2019338"/>
            <a:ext cx="2098040" cy="894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4400" dirty="0">
                <a:solidFill>
                  <a:srgbClr val="57889B"/>
                </a:solidFill>
              </a:rPr>
              <a:t>80%</a:t>
            </a:r>
            <a:endParaRPr sz="4400" dirty="0">
              <a:solidFill>
                <a:srgbClr val="57889B"/>
              </a:solidFill>
            </a:endParaRPr>
          </a:p>
        </p:txBody>
      </p:sp>
      <p:sp>
        <p:nvSpPr>
          <p:cNvPr id="249" name="Shape 249"/>
          <p:cNvSpPr txBox="1">
            <a:spLocks noGrp="1"/>
          </p:cNvSpPr>
          <p:nvPr>
            <p:ph type="subTitle" idx="4294967295"/>
          </p:nvPr>
        </p:nvSpPr>
        <p:spPr>
          <a:xfrm>
            <a:off x="543560" y="2630247"/>
            <a:ext cx="209804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dirty="0"/>
              <a:t>Precision</a:t>
            </a:r>
            <a:br>
              <a:rPr lang="en" sz="1800" dirty="0"/>
            </a:br>
            <a:r>
              <a:rPr lang="en" sz="1200" dirty="0">
                <a:solidFill>
                  <a:schemeClr val="tx1">
                    <a:lumMod val="65000"/>
                    <a:lumOff val="35000"/>
                  </a:schemeClr>
                </a:solidFill>
              </a:rPr>
              <a:t>Avoiding false positives</a:t>
            </a:r>
          </a:p>
        </p:txBody>
      </p:sp>
      <p:grpSp>
        <p:nvGrpSpPr>
          <p:cNvPr id="250" name="Shape 250"/>
          <p:cNvGrpSpPr/>
          <p:nvPr/>
        </p:nvGrpSpPr>
        <p:grpSpPr>
          <a:xfrm>
            <a:off x="4397111" y="118502"/>
            <a:ext cx="349800" cy="256472"/>
            <a:chOff x="4610450" y="3703750"/>
            <a:chExt cx="453050" cy="332175"/>
          </a:xfrm>
          <a:solidFill>
            <a:srgbClr val="57889B"/>
          </a:solidFill>
        </p:grpSpPr>
        <p:sp>
          <p:nvSpPr>
            <p:cNvPr id="251" name="Shape 251"/>
            <p:cNvSpPr/>
            <p:nvPr/>
          </p:nvSpPr>
          <p:spPr>
            <a:xfrm>
              <a:off x="4610450" y="3703750"/>
              <a:ext cx="453050" cy="332175"/>
            </a:xfrm>
            <a:custGeom>
              <a:avLst/>
              <a:gdLst/>
              <a:ahLst/>
              <a:cxnLst/>
              <a:rect l="0" t="0" r="0" b="0"/>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2" name="Shape 252"/>
            <p:cNvSpPr/>
            <p:nvPr/>
          </p:nvSpPr>
          <p:spPr>
            <a:xfrm>
              <a:off x="4642200" y="3730000"/>
              <a:ext cx="389550" cy="249150"/>
            </a:xfrm>
            <a:custGeom>
              <a:avLst/>
              <a:gdLst/>
              <a:ahLst/>
              <a:cxnLst/>
              <a:rect l="0" t="0" r="0" b="0"/>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E845A353-5057-4340-9666-21D055183822}"/>
              </a:ext>
            </a:extLst>
          </p:cNvPr>
          <p:cNvPicPr>
            <a:picLocks noChangeAspect="1"/>
          </p:cNvPicPr>
          <p:nvPr/>
        </p:nvPicPr>
        <p:blipFill rotWithShape="1">
          <a:blip r:embed="rId3"/>
          <a:srcRect t="2048" b="8419"/>
          <a:stretch/>
        </p:blipFill>
        <p:spPr>
          <a:xfrm>
            <a:off x="3477622" y="985519"/>
            <a:ext cx="5005977" cy="3921761"/>
          </a:xfrm>
          <a:prstGeom prst="rect">
            <a:avLst/>
          </a:prstGeom>
        </p:spPr>
      </p:pic>
      <p:sp>
        <p:nvSpPr>
          <p:cNvPr id="4" name="TextBox 3">
            <a:extLst>
              <a:ext uri="{FF2B5EF4-FFF2-40B4-BE49-F238E27FC236}">
                <a16:creationId xmlns:a16="http://schemas.microsoft.com/office/drawing/2014/main" id="{96E0E474-D9BC-574D-ABA1-27DFD5ECF834}"/>
              </a:ext>
            </a:extLst>
          </p:cNvPr>
          <p:cNvSpPr txBox="1"/>
          <p:nvPr/>
        </p:nvSpPr>
        <p:spPr>
          <a:xfrm>
            <a:off x="4620797" y="1696709"/>
            <a:ext cx="711200" cy="307777"/>
          </a:xfrm>
          <a:prstGeom prst="rect">
            <a:avLst/>
          </a:prstGeom>
          <a:solidFill>
            <a:schemeClr val="bg1"/>
          </a:solidFill>
          <a:ln>
            <a:noFill/>
          </a:ln>
        </p:spPr>
        <p:txBody>
          <a:bodyPr wrap="square" rtlCol="0">
            <a:spAutoFit/>
          </a:bodyPr>
          <a:lstStyle/>
          <a:p>
            <a:pPr algn="ctr"/>
            <a:r>
              <a:rPr lang="en-US" dirty="0">
                <a:solidFill>
                  <a:schemeClr val="accent1">
                    <a:lumMod val="50000"/>
                  </a:schemeClr>
                </a:solidFill>
              </a:rPr>
              <a:t>5,528</a:t>
            </a:r>
          </a:p>
        </p:txBody>
      </p:sp>
      <p:sp>
        <p:nvSpPr>
          <p:cNvPr id="14" name="TextBox 13">
            <a:extLst>
              <a:ext uri="{FF2B5EF4-FFF2-40B4-BE49-F238E27FC236}">
                <a16:creationId xmlns:a16="http://schemas.microsoft.com/office/drawing/2014/main" id="{040BB9B2-8022-824C-9647-D631CF557668}"/>
              </a:ext>
            </a:extLst>
          </p:cNvPr>
          <p:cNvSpPr txBox="1"/>
          <p:nvPr/>
        </p:nvSpPr>
        <p:spPr>
          <a:xfrm>
            <a:off x="6308358" y="1676389"/>
            <a:ext cx="711200" cy="307777"/>
          </a:xfrm>
          <a:prstGeom prst="rect">
            <a:avLst/>
          </a:prstGeom>
          <a:solidFill>
            <a:schemeClr val="bg1"/>
          </a:solidFill>
          <a:ln>
            <a:noFill/>
          </a:ln>
        </p:spPr>
        <p:txBody>
          <a:bodyPr wrap="square" rtlCol="0">
            <a:spAutoFit/>
          </a:bodyPr>
          <a:lstStyle/>
          <a:p>
            <a:pPr algn="ctr"/>
            <a:r>
              <a:rPr lang="en-US" dirty="0">
                <a:solidFill>
                  <a:schemeClr val="accent1">
                    <a:lumMod val="50000"/>
                  </a:schemeClr>
                </a:solidFill>
              </a:rPr>
              <a:t>724</a:t>
            </a:r>
          </a:p>
        </p:txBody>
      </p:sp>
      <p:sp>
        <p:nvSpPr>
          <p:cNvPr id="15" name="TextBox 14">
            <a:extLst>
              <a:ext uri="{FF2B5EF4-FFF2-40B4-BE49-F238E27FC236}">
                <a16:creationId xmlns:a16="http://schemas.microsoft.com/office/drawing/2014/main" id="{25C9C5A4-D696-6B41-8C0E-D4C837E870CA}"/>
              </a:ext>
            </a:extLst>
          </p:cNvPr>
          <p:cNvSpPr txBox="1"/>
          <p:nvPr/>
        </p:nvSpPr>
        <p:spPr>
          <a:xfrm>
            <a:off x="4620797" y="3351611"/>
            <a:ext cx="711200" cy="307777"/>
          </a:xfrm>
          <a:prstGeom prst="rect">
            <a:avLst/>
          </a:prstGeom>
          <a:solidFill>
            <a:schemeClr val="bg1"/>
          </a:solidFill>
          <a:ln>
            <a:noFill/>
          </a:ln>
        </p:spPr>
        <p:txBody>
          <a:bodyPr wrap="square" rtlCol="0">
            <a:spAutoFit/>
          </a:bodyPr>
          <a:lstStyle/>
          <a:p>
            <a:pPr algn="ctr"/>
            <a:r>
              <a:rPr lang="en-US" dirty="0">
                <a:solidFill>
                  <a:schemeClr val="accent1">
                    <a:lumMod val="50000"/>
                  </a:schemeClr>
                </a:solidFill>
              </a:rPr>
              <a:t>331</a:t>
            </a:r>
          </a:p>
        </p:txBody>
      </p:sp>
      <p:sp>
        <p:nvSpPr>
          <p:cNvPr id="16" name="TextBox 15">
            <a:extLst>
              <a:ext uri="{FF2B5EF4-FFF2-40B4-BE49-F238E27FC236}">
                <a16:creationId xmlns:a16="http://schemas.microsoft.com/office/drawing/2014/main" id="{7138A3CC-38E6-934F-8868-1968F088E9A5}"/>
              </a:ext>
            </a:extLst>
          </p:cNvPr>
          <p:cNvSpPr txBox="1"/>
          <p:nvPr/>
        </p:nvSpPr>
        <p:spPr>
          <a:xfrm>
            <a:off x="6308358" y="3351610"/>
            <a:ext cx="711200" cy="307777"/>
          </a:xfrm>
          <a:prstGeom prst="rect">
            <a:avLst/>
          </a:prstGeom>
          <a:solidFill>
            <a:schemeClr val="bg1"/>
          </a:solidFill>
          <a:ln>
            <a:noFill/>
          </a:ln>
        </p:spPr>
        <p:txBody>
          <a:bodyPr wrap="square" rtlCol="0">
            <a:spAutoFit/>
          </a:bodyPr>
          <a:lstStyle/>
          <a:p>
            <a:pPr algn="ctr"/>
            <a:r>
              <a:rPr lang="en-US" dirty="0">
                <a:solidFill>
                  <a:schemeClr val="accent1">
                    <a:lumMod val="50000"/>
                  </a:schemeClr>
                </a:solidFill>
              </a:rPr>
              <a:t>2,970</a:t>
            </a:r>
          </a:p>
        </p:txBody>
      </p:sp>
      <p:sp>
        <p:nvSpPr>
          <p:cNvPr id="5" name="TextBox 4">
            <a:extLst>
              <a:ext uri="{FF2B5EF4-FFF2-40B4-BE49-F238E27FC236}">
                <a16:creationId xmlns:a16="http://schemas.microsoft.com/office/drawing/2014/main" id="{67DB2058-CF8C-074B-A2A0-166DE5CC88BE}"/>
              </a:ext>
            </a:extLst>
          </p:cNvPr>
          <p:cNvSpPr txBox="1"/>
          <p:nvPr/>
        </p:nvSpPr>
        <p:spPr>
          <a:xfrm>
            <a:off x="5019040" y="640080"/>
            <a:ext cx="2142758" cy="307777"/>
          </a:xfrm>
          <a:prstGeom prst="rect">
            <a:avLst/>
          </a:prstGeom>
          <a:noFill/>
        </p:spPr>
        <p:txBody>
          <a:bodyPr wrap="square" rtlCol="0">
            <a:spAutoFit/>
          </a:bodyPr>
          <a:lstStyle/>
          <a:p>
            <a:r>
              <a:rPr lang="en-US" dirty="0"/>
              <a:t>Confusion Matrix</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4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9">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4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 grpId="0"/>
      <p:bldP spid="245" grpId="0" build="p"/>
      <p:bldP spid="246" grpId="0"/>
      <p:bldP spid="247" grpId="0" build="p"/>
      <p:bldP spid="248" grpId="0"/>
      <p:bldP spid="249"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7889B"/>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3E1999-07BE-7543-B0C9-ACE5D6071023}"/>
              </a:ext>
            </a:extLst>
          </p:cNvPr>
          <p:cNvSpPr/>
          <p:nvPr/>
        </p:nvSpPr>
        <p:spPr>
          <a:xfrm>
            <a:off x="2983424" y="411830"/>
            <a:ext cx="4936297" cy="372612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hape 323">
            <a:extLst>
              <a:ext uri="{FF2B5EF4-FFF2-40B4-BE49-F238E27FC236}">
                <a16:creationId xmlns:a16="http://schemas.microsoft.com/office/drawing/2014/main" id="{DD3EE7B7-F61F-7541-8196-8E773ECC49A3}"/>
              </a:ext>
            </a:extLst>
          </p:cNvPr>
          <p:cNvSpPr/>
          <p:nvPr/>
        </p:nvSpPr>
        <p:spPr>
          <a:xfrm>
            <a:off x="2735452" y="134855"/>
            <a:ext cx="5413761" cy="5008645"/>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 name="Shape 328">
            <a:extLst>
              <a:ext uri="{FF2B5EF4-FFF2-40B4-BE49-F238E27FC236}">
                <a16:creationId xmlns:a16="http://schemas.microsoft.com/office/drawing/2014/main" id="{2F76DF40-9957-6A4F-B065-96BDF478FBA9}"/>
              </a:ext>
            </a:extLst>
          </p:cNvPr>
          <p:cNvSpPr txBox="1">
            <a:spLocks/>
          </p:cNvSpPr>
          <p:nvPr/>
        </p:nvSpPr>
        <p:spPr>
          <a:xfrm>
            <a:off x="262074" y="908475"/>
            <a:ext cx="2390383" cy="253972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rgbClr val="CC0000"/>
              </a:buClr>
              <a:buSzPts val="2400"/>
              <a:buFont typeface="Lora"/>
              <a:buChar char="◈"/>
              <a:defRPr sz="2400" b="0" i="0" u="none" strike="noStrike" cap="none">
                <a:solidFill>
                  <a:srgbClr val="000000"/>
                </a:solidFill>
                <a:latin typeface="Lora"/>
                <a:ea typeface="Lora"/>
                <a:cs typeface="Lora"/>
                <a:sym typeface="Lora"/>
              </a:defRPr>
            </a:lvl1pPr>
            <a:lvl2pPr marL="914400" marR="0" lvl="1"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2pPr>
            <a:lvl3pPr marL="1371600" marR="0" lvl="2"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3pPr>
            <a:lvl4pPr marL="1828800" marR="0" lvl="3"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4pPr>
            <a:lvl5pPr marL="2286000" marR="0" lvl="4"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5pPr>
            <a:lvl6pPr marL="2743200" marR="0" lvl="5"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6pPr>
            <a:lvl7pPr marL="3200400" marR="0" lvl="6"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7pPr>
            <a:lvl8pPr marL="3657600" marR="0" lvl="7" indent="-355600" algn="l" rtl="0">
              <a:lnSpc>
                <a:spcPct val="115000"/>
              </a:lnSpc>
              <a:spcBef>
                <a:spcPts val="0"/>
              </a:spcBef>
              <a:spcAft>
                <a:spcPts val="0"/>
              </a:spcAft>
              <a:buClr>
                <a:srgbClr val="000000"/>
              </a:buClr>
              <a:buSzPts val="2000"/>
              <a:buFont typeface="Lora"/>
              <a:buChar char="○"/>
              <a:defRPr sz="2000" b="0" i="0" u="none" strike="noStrike" cap="none">
                <a:solidFill>
                  <a:srgbClr val="000000"/>
                </a:solidFill>
                <a:latin typeface="Lora"/>
                <a:ea typeface="Lora"/>
                <a:cs typeface="Lora"/>
                <a:sym typeface="Lora"/>
              </a:defRPr>
            </a:lvl8pPr>
            <a:lvl9pPr marL="4114800" marR="0" lvl="8" indent="-355600" algn="l" rtl="0">
              <a:lnSpc>
                <a:spcPct val="115000"/>
              </a:lnSpc>
              <a:spcBef>
                <a:spcPts val="0"/>
              </a:spcBef>
              <a:spcAft>
                <a:spcPts val="0"/>
              </a:spcAft>
              <a:buClr>
                <a:srgbClr val="000000"/>
              </a:buClr>
              <a:buSzPts val="2000"/>
              <a:buFont typeface="Lora"/>
              <a:buChar char="■"/>
              <a:defRPr sz="2000" b="0" i="0" u="none" strike="noStrike" cap="none">
                <a:solidFill>
                  <a:srgbClr val="000000"/>
                </a:solidFill>
                <a:latin typeface="Lora"/>
                <a:ea typeface="Lora"/>
                <a:cs typeface="Lora"/>
                <a:sym typeface="Lora"/>
              </a:defRPr>
            </a:lvl9pPr>
          </a:lstStyle>
          <a:p>
            <a:pPr marL="0" indent="0" algn="ctr">
              <a:buFont typeface="Lora"/>
              <a:buNone/>
            </a:pPr>
            <a:r>
              <a:rPr lang="en-US" sz="2800" i="1" dirty="0">
                <a:solidFill>
                  <a:schemeClr val="bg1"/>
                </a:solidFill>
                <a:latin typeface="Playfair Display"/>
                <a:ea typeface="Playfair Display"/>
                <a:cs typeface="Playfair Display"/>
                <a:sym typeface="Playfair Display"/>
              </a:rPr>
              <a:t>2.</a:t>
            </a:r>
          </a:p>
          <a:p>
            <a:pPr marL="0" indent="0" algn="ctr">
              <a:buFont typeface="Lora"/>
              <a:buNone/>
            </a:pPr>
            <a:r>
              <a:rPr lang="en-US" sz="2800" i="1" dirty="0">
                <a:solidFill>
                  <a:schemeClr val="bg1"/>
                </a:solidFill>
                <a:latin typeface="Playfair Display"/>
                <a:ea typeface="Playfair Display"/>
                <a:cs typeface="Playfair Display"/>
                <a:sym typeface="Playfair Display"/>
              </a:rPr>
              <a:t>Tableau Dashboards</a:t>
            </a:r>
          </a:p>
          <a:p>
            <a:pPr marL="0" indent="0" algn="ctr">
              <a:buFont typeface="Lora"/>
              <a:buNone/>
            </a:pPr>
            <a:endParaRPr lang="en-US" sz="1400" dirty="0">
              <a:solidFill>
                <a:schemeClr val="bg1"/>
              </a:solidFill>
            </a:endParaRPr>
          </a:p>
          <a:p>
            <a:pPr marL="0" indent="0" algn="ctr">
              <a:buFont typeface="Lora"/>
              <a:buNone/>
            </a:pPr>
            <a:r>
              <a:rPr lang="en-US" sz="1400" dirty="0">
                <a:solidFill>
                  <a:schemeClr val="bg1"/>
                </a:solidFill>
              </a:rPr>
              <a:t>Explore accident data nationwide</a:t>
            </a:r>
          </a:p>
        </p:txBody>
      </p:sp>
      <p:pic>
        <p:nvPicPr>
          <p:cNvPr id="8" name="demo_tableau.mov">
            <a:hlinkClick r:id="" action="ppaction://media"/>
            <a:extLst>
              <a:ext uri="{FF2B5EF4-FFF2-40B4-BE49-F238E27FC236}">
                <a16:creationId xmlns:a16="http://schemas.microsoft.com/office/drawing/2014/main" id="{8A00E378-2244-C641-A0D8-DBCB419E9CF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990072" y="425202"/>
            <a:ext cx="4916201" cy="3706024"/>
          </a:xfrm>
          <a:prstGeom prst="rect">
            <a:avLst/>
          </a:prstGeom>
        </p:spPr>
      </p:pic>
    </p:spTree>
    <p:extLst>
      <p:ext uri="{BB962C8B-B14F-4D97-AF65-F5344CB8AC3E}">
        <p14:creationId xmlns:p14="http://schemas.microsoft.com/office/powerpoint/2010/main" val="946409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18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57889B"/>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3E1999-07BE-7543-B0C9-ACE5D6071023}"/>
              </a:ext>
            </a:extLst>
          </p:cNvPr>
          <p:cNvSpPr/>
          <p:nvPr/>
        </p:nvSpPr>
        <p:spPr>
          <a:xfrm>
            <a:off x="3194613" y="411830"/>
            <a:ext cx="4039564" cy="372612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hape 323">
            <a:extLst>
              <a:ext uri="{FF2B5EF4-FFF2-40B4-BE49-F238E27FC236}">
                <a16:creationId xmlns:a16="http://schemas.microsoft.com/office/drawing/2014/main" id="{DD3EE7B7-F61F-7541-8196-8E773ECC49A3}"/>
              </a:ext>
            </a:extLst>
          </p:cNvPr>
          <p:cNvSpPr/>
          <p:nvPr/>
        </p:nvSpPr>
        <p:spPr>
          <a:xfrm>
            <a:off x="2994484" y="134855"/>
            <a:ext cx="4432397" cy="5008645"/>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4" name="demo_flask.mov">
            <a:hlinkClick r:id="" action="ppaction://media"/>
            <a:extLst>
              <a:ext uri="{FF2B5EF4-FFF2-40B4-BE49-F238E27FC236}">
                <a16:creationId xmlns:a16="http://schemas.microsoft.com/office/drawing/2014/main" id="{8AEB6256-6DC0-B346-8030-57BFB240BBC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488661" y="494397"/>
            <a:ext cx="3511310" cy="3596015"/>
          </a:xfrm>
          <a:prstGeom prst="rect">
            <a:avLst/>
          </a:prstGeom>
        </p:spPr>
      </p:pic>
      <p:sp>
        <p:nvSpPr>
          <p:cNvPr id="6" name="Shape 328">
            <a:extLst>
              <a:ext uri="{FF2B5EF4-FFF2-40B4-BE49-F238E27FC236}">
                <a16:creationId xmlns:a16="http://schemas.microsoft.com/office/drawing/2014/main" id="{2F76DF40-9957-6A4F-B065-96BDF478FBA9}"/>
              </a:ext>
            </a:extLst>
          </p:cNvPr>
          <p:cNvSpPr txBox="1">
            <a:spLocks/>
          </p:cNvSpPr>
          <p:nvPr/>
        </p:nvSpPr>
        <p:spPr>
          <a:xfrm>
            <a:off x="262074" y="488201"/>
            <a:ext cx="2390383" cy="334753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rgbClr val="CC0000"/>
              </a:buClr>
              <a:buSzPts val="2400"/>
              <a:buFont typeface="Lora"/>
              <a:buChar char="◈"/>
              <a:defRPr sz="2400" b="0" i="0" u="none" strike="noStrike" cap="none">
                <a:solidFill>
                  <a:srgbClr val="000000"/>
                </a:solidFill>
                <a:latin typeface="Lora"/>
                <a:ea typeface="Lora"/>
                <a:cs typeface="Lora"/>
                <a:sym typeface="Lora"/>
              </a:defRPr>
            </a:lvl1pPr>
            <a:lvl2pPr marL="914400" marR="0" lvl="1"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2pPr>
            <a:lvl3pPr marL="1371600" marR="0" lvl="2"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3pPr>
            <a:lvl4pPr marL="1828800" marR="0" lvl="3"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4pPr>
            <a:lvl5pPr marL="2286000" marR="0" lvl="4"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5pPr>
            <a:lvl6pPr marL="2743200" marR="0" lvl="5"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6pPr>
            <a:lvl7pPr marL="3200400" marR="0" lvl="6"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7pPr>
            <a:lvl8pPr marL="3657600" marR="0" lvl="7" indent="-355600" algn="l" rtl="0">
              <a:lnSpc>
                <a:spcPct val="115000"/>
              </a:lnSpc>
              <a:spcBef>
                <a:spcPts val="0"/>
              </a:spcBef>
              <a:spcAft>
                <a:spcPts val="0"/>
              </a:spcAft>
              <a:buClr>
                <a:srgbClr val="000000"/>
              </a:buClr>
              <a:buSzPts val="2000"/>
              <a:buFont typeface="Lora"/>
              <a:buChar char="○"/>
              <a:defRPr sz="2000" b="0" i="0" u="none" strike="noStrike" cap="none">
                <a:solidFill>
                  <a:srgbClr val="000000"/>
                </a:solidFill>
                <a:latin typeface="Lora"/>
                <a:ea typeface="Lora"/>
                <a:cs typeface="Lora"/>
                <a:sym typeface="Lora"/>
              </a:defRPr>
            </a:lvl8pPr>
            <a:lvl9pPr marL="4114800" marR="0" lvl="8" indent="-355600" algn="l" rtl="0">
              <a:lnSpc>
                <a:spcPct val="115000"/>
              </a:lnSpc>
              <a:spcBef>
                <a:spcPts val="0"/>
              </a:spcBef>
              <a:spcAft>
                <a:spcPts val="0"/>
              </a:spcAft>
              <a:buClr>
                <a:srgbClr val="000000"/>
              </a:buClr>
              <a:buSzPts val="2000"/>
              <a:buFont typeface="Lora"/>
              <a:buChar char="■"/>
              <a:defRPr sz="2000" b="0" i="0" u="none" strike="noStrike" cap="none">
                <a:solidFill>
                  <a:srgbClr val="000000"/>
                </a:solidFill>
                <a:latin typeface="Lora"/>
                <a:ea typeface="Lora"/>
                <a:cs typeface="Lora"/>
                <a:sym typeface="Lora"/>
              </a:defRPr>
            </a:lvl9pPr>
          </a:lstStyle>
          <a:p>
            <a:pPr marL="0" indent="0" algn="ctr">
              <a:buFont typeface="Lora"/>
              <a:buNone/>
            </a:pPr>
            <a:r>
              <a:rPr lang="en-US" sz="2800" i="1" dirty="0">
                <a:solidFill>
                  <a:schemeClr val="bg1"/>
                </a:solidFill>
                <a:latin typeface="Playfair Display"/>
                <a:ea typeface="Playfair Display"/>
                <a:cs typeface="Playfair Display"/>
                <a:sym typeface="Playfair Display"/>
              </a:rPr>
              <a:t>3.</a:t>
            </a:r>
          </a:p>
          <a:p>
            <a:pPr marL="0" indent="0" algn="ctr">
              <a:buFont typeface="Lora"/>
              <a:buNone/>
            </a:pPr>
            <a:r>
              <a:rPr lang="en-US" sz="2800" i="1" dirty="0">
                <a:solidFill>
                  <a:schemeClr val="bg1"/>
                </a:solidFill>
                <a:latin typeface="Playfair Display"/>
                <a:ea typeface="Playfair Display"/>
                <a:cs typeface="Playfair Display"/>
                <a:sym typeface="Playfair Display"/>
              </a:rPr>
              <a:t>Flask App</a:t>
            </a:r>
          </a:p>
          <a:p>
            <a:pPr marL="0" indent="0" algn="ctr">
              <a:buFont typeface="Lora"/>
              <a:buNone/>
            </a:pPr>
            <a:endParaRPr lang="en-US" sz="1400" dirty="0">
              <a:solidFill>
                <a:schemeClr val="bg1"/>
              </a:solidFill>
            </a:endParaRPr>
          </a:p>
          <a:p>
            <a:pPr marL="0" indent="0" algn="ctr">
              <a:buFont typeface="Lora"/>
              <a:buNone/>
            </a:pPr>
            <a:r>
              <a:rPr lang="en-US" sz="1400" dirty="0">
                <a:solidFill>
                  <a:schemeClr val="bg1"/>
                </a:solidFill>
              </a:rPr>
              <a:t>Move sliders to get probability estimate of fatality</a:t>
            </a:r>
          </a:p>
          <a:p>
            <a:pPr marL="0" indent="0" algn="ctr">
              <a:buFont typeface="Lora"/>
              <a:buNone/>
            </a:pPr>
            <a:endParaRPr lang="en-US" sz="1400" i="1" dirty="0">
              <a:solidFill>
                <a:schemeClr val="bg1"/>
              </a:solidFill>
            </a:endParaRPr>
          </a:p>
          <a:p>
            <a:pPr marL="0" indent="0" algn="ctr">
              <a:buFont typeface="Lora"/>
              <a:buNone/>
            </a:pPr>
            <a:r>
              <a:rPr lang="en-US" sz="1400" i="1" dirty="0">
                <a:solidFill>
                  <a:schemeClr val="bg1"/>
                </a:solidFill>
              </a:rPr>
              <a:t>Model: </a:t>
            </a:r>
            <a:br>
              <a:rPr lang="en-US" sz="1400" i="1" dirty="0">
                <a:solidFill>
                  <a:schemeClr val="bg1"/>
                </a:solidFill>
              </a:rPr>
            </a:br>
            <a:r>
              <a:rPr lang="en-US" sz="1400" i="1" dirty="0">
                <a:solidFill>
                  <a:schemeClr val="bg1"/>
                </a:solidFill>
              </a:rPr>
              <a:t>Logistic Regression</a:t>
            </a:r>
          </a:p>
        </p:txBody>
      </p:sp>
    </p:spTree>
    <p:extLst>
      <p:ext uri="{BB962C8B-B14F-4D97-AF65-F5344CB8AC3E}">
        <p14:creationId xmlns:p14="http://schemas.microsoft.com/office/powerpoint/2010/main" val="302719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1031425" y="750150"/>
            <a:ext cx="7081200" cy="539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000" b="1" i="0" dirty="0"/>
              <a:t>Next Steps</a:t>
            </a:r>
            <a:endParaRPr sz="2000" b="1" i="0" dirty="0"/>
          </a:p>
        </p:txBody>
      </p:sp>
      <p:sp>
        <p:nvSpPr>
          <p:cNvPr id="183" name="Shape 183"/>
          <p:cNvSpPr txBox="1">
            <a:spLocks noGrp="1"/>
          </p:cNvSpPr>
          <p:nvPr>
            <p:ph type="body" idx="1"/>
          </p:nvPr>
        </p:nvSpPr>
        <p:spPr>
          <a:xfrm>
            <a:off x="172720" y="1123950"/>
            <a:ext cx="8859520" cy="704400"/>
          </a:xfrm>
          <a:prstGeom prst="rect">
            <a:avLst/>
          </a:prstGeom>
        </p:spPr>
        <p:txBody>
          <a:bodyPr spcFirstLastPara="1" wrap="square" lIns="91425" tIns="91425" rIns="91425" bIns="91425" anchor="t" anchorCtr="0">
            <a:noAutofit/>
          </a:bodyPr>
          <a:lstStyle/>
          <a:p>
            <a:pPr marL="0" lvl="0" indent="0" algn="ctr">
              <a:buNone/>
            </a:pPr>
            <a:r>
              <a:rPr lang="en-US" sz="1600" dirty="0"/>
              <a:t>Event Sequence (Accident)  </a:t>
            </a:r>
            <a:r>
              <a:rPr lang="en-US" sz="1600" dirty="0">
                <a:solidFill>
                  <a:srgbClr val="57889B"/>
                </a:solidFill>
              </a:rPr>
              <a:t>◆</a:t>
            </a:r>
            <a:r>
              <a:rPr lang="en-US" sz="1600" dirty="0"/>
              <a:t>  Further Feature Importance </a:t>
            </a:r>
            <a:r>
              <a:rPr lang="en-US" sz="1600" dirty="0">
                <a:solidFill>
                  <a:srgbClr val="57889B"/>
                </a:solidFill>
              </a:rPr>
              <a:t>◆</a:t>
            </a:r>
            <a:r>
              <a:rPr lang="en-US" sz="1600" dirty="0"/>
              <a:t>  Normalized Analysis by State</a:t>
            </a:r>
            <a:endParaRPr sz="1600" dirty="0"/>
          </a:p>
        </p:txBody>
      </p:sp>
      <p:grpSp>
        <p:nvGrpSpPr>
          <p:cNvPr id="184" name="Shape 184"/>
          <p:cNvGrpSpPr/>
          <p:nvPr/>
        </p:nvGrpSpPr>
        <p:grpSpPr>
          <a:xfrm>
            <a:off x="2219298" y="1831503"/>
            <a:ext cx="4622476" cy="4010764"/>
            <a:chOff x="1977529" y="1938150"/>
            <a:chExt cx="5022247" cy="4369500"/>
          </a:xfrm>
        </p:grpSpPr>
        <p:pic>
          <p:nvPicPr>
            <p:cNvPr id="185" name="Shape 185" descr="2.jpg"/>
            <p:cNvPicPr preferRelativeResize="0"/>
            <p:nvPr/>
          </p:nvPicPr>
          <p:blipFill rotWithShape="1">
            <a:blip r:embed="rId3">
              <a:alphaModFix/>
            </a:blip>
            <a:srcRect/>
            <a:stretch/>
          </p:blipFill>
          <p:spPr>
            <a:xfrm>
              <a:off x="3624475" y="2932350"/>
              <a:ext cx="3375300" cy="3375300"/>
            </a:xfrm>
            <a:prstGeom prst="diamond">
              <a:avLst/>
            </a:prstGeom>
            <a:noFill/>
            <a:ln>
              <a:noFill/>
            </a:ln>
          </p:spPr>
        </p:pic>
        <p:pic>
          <p:nvPicPr>
            <p:cNvPr id="186" name="Shape 186" descr="3.jpg"/>
            <p:cNvPicPr preferRelativeResize="0"/>
            <p:nvPr/>
          </p:nvPicPr>
          <p:blipFill rotWithShape="1">
            <a:blip r:embed="rId4">
              <a:alphaModFix/>
            </a:blip>
            <a:srcRect/>
            <a:stretch/>
          </p:blipFill>
          <p:spPr>
            <a:xfrm>
              <a:off x="1977529" y="2415324"/>
              <a:ext cx="2470800" cy="2470800"/>
            </a:xfrm>
            <a:prstGeom prst="diamond">
              <a:avLst/>
            </a:prstGeom>
            <a:noFill/>
            <a:ln>
              <a:noFill/>
            </a:ln>
          </p:spPr>
        </p:pic>
        <p:pic>
          <p:nvPicPr>
            <p:cNvPr id="187" name="Shape 187" descr="1.jpg"/>
            <p:cNvPicPr preferRelativeResize="0"/>
            <p:nvPr/>
          </p:nvPicPr>
          <p:blipFill rotWithShape="1">
            <a:blip r:embed="rId5">
              <a:alphaModFix/>
            </a:blip>
            <a:srcRect/>
            <a:stretch/>
          </p:blipFill>
          <p:spPr>
            <a:xfrm>
              <a:off x="3721004" y="1938150"/>
              <a:ext cx="1630800" cy="1630800"/>
            </a:xfrm>
            <a:prstGeom prst="diamond">
              <a:avLst/>
            </a:prstGeom>
            <a:noFill/>
            <a:ln>
              <a:noFill/>
            </a:ln>
          </p:spPr>
        </p:pic>
      </p:grpSp>
      <p:grpSp>
        <p:nvGrpSpPr>
          <p:cNvPr id="11" name="Shape 495">
            <a:extLst>
              <a:ext uri="{FF2B5EF4-FFF2-40B4-BE49-F238E27FC236}">
                <a16:creationId xmlns:a16="http://schemas.microsoft.com/office/drawing/2014/main" id="{1A693529-0E9A-C140-826F-1426CD08DD34}"/>
              </a:ext>
            </a:extLst>
          </p:cNvPr>
          <p:cNvGrpSpPr/>
          <p:nvPr/>
        </p:nvGrpSpPr>
        <p:grpSpPr>
          <a:xfrm>
            <a:off x="4409820" y="75064"/>
            <a:ext cx="324359" cy="299845"/>
            <a:chOff x="5975075" y="2327500"/>
            <a:chExt cx="420100" cy="388350"/>
          </a:xfrm>
          <a:solidFill>
            <a:srgbClr val="57889B"/>
          </a:solidFill>
        </p:grpSpPr>
        <p:sp>
          <p:nvSpPr>
            <p:cNvPr id="12" name="Shape 496">
              <a:extLst>
                <a:ext uri="{FF2B5EF4-FFF2-40B4-BE49-F238E27FC236}">
                  <a16:creationId xmlns:a16="http://schemas.microsoft.com/office/drawing/2014/main" id="{35E4A916-5485-3347-9AE0-81A896759778}"/>
                </a:ext>
              </a:extLst>
            </p:cNvPr>
            <p:cNvSpPr/>
            <p:nvPr/>
          </p:nvSpPr>
          <p:spPr>
            <a:xfrm>
              <a:off x="5975075" y="2474650"/>
              <a:ext cx="98325" cy="220450"/>
            </a:xfrm>
            <a:custGeom>
              <a:avLst/>
              <a:gdLst/>
              <a:ahLst/>
              <a:cxnLst/>
              <a:rect l="0" t="0" r="0" b="0"/>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497">
              <a:extLst>
                <a:ext uri="{FF2B5EF4-FFF2-40B4-BE49-F238E27FC236}">
                  <a16:creationId xmlns:a16="http://schemas.microsoft.com/office/drawing/2014/main" id="{2CFB9F57-F6F7-1748-B79D-498714B29E98}"/>
                </a:ext>
              </a:extLst>
            </p:cNvPr>
            <p:cNvSpPr/>
            <p:nvPr/>
          </p:nvSpPr>
          <p:spPr>
            <a:xfrm>
              <a:off x="6088025" y="2327500"/>
              <a:ext cx="307150" cy="388350"/>
            </a:xfrm>
            <a:custGeom>
              <a:avLst/>
              <a:gdLst/>
              <a:ahLst/>
              <a:cxnLst/>
              <a:rect l="0" t="0" r="0" b="0"/>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4"/>
        <p:cNvGrpSpPr/>
        <p:nvPr/>
      </p:nvGrpSpPr>
      <p:grpSpPr>
        <a:xfrm>
          <a:off x="0" y="0"/>
          <a:ext cx="0" cy="0"/>
          <a:chOff x="0" y="0"/>
          <a:chExt cx="0" cy="0"/>
        </a:xfrm>
      </p:grpSpPr>
      <p:sp>
        <p:nvSpPr>
          <p:cNvPr id="195" name="Shape 195"/>
          <p:cNvSpPr/>
          <p:nvPr/>
        </p:nvSpPr>
        <p:spPr>
          <a:xfrm>
            <a:off x="2743800" y="743550"/>
            <a:ext cx="3656400" cy="3656400"/>
          </a:xfrm>
          <a:prstGeom prst="diamond">
            <a:avLst/>
          </a:prstGeom>
          <a:solidFill>
            <a:srgbClr val="0D0D0D">
              <a:alpha val="50196"/>
            </a:srgbClr>
          </a:solid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3400" b="1" i="1" dirty="0">
                <a:solidFill>
                  <a:schemeClr val="bg1"/>
                </a:solidFill>
                <a:latin typeface="Playfair Display"/>
                <a:ea typeface="Playfair Display"/>
                <a:cs typeface="Playfair Display"/>
                <a:sym typeface="Playfair Display"/>
              </a:rPr>
              <a:t>THANK YOU!</a:t>
            </a:r>
            <a:endParaRPr sz="3400" b="1" dirty="0">
              <a:solidFill>
                <a:schemeClr val="bg1"/>
              </a:solidFill>
            </a:endParaRPr>
          </a:p>
        </p:txBody>
      </p:sp>
      <p:sp>
        <p:nvSpPr>
          <p:cNvPr id="2" name="Rectangle 1">
            <a:extLst>
              <a:ext uri="{FF2B5EF4-FFF2-40B4-BE49-F238E27FC236}">
                <a16:creationId xmlns:a16="http://schemas.microsoft.com/office/drawing/2014/main" id="{E8E77E87-3686-284C-937D-BC759A91C90A}"/>
              </a:ext>
            </a:extLst>
          </p:cNvPr>
          <p:cNvSpPr/>
          <p:nvPr/>
        </p:nvSpPr>
        <p:spPr>
          <a:xfrm>
            <a:off x="0" y="4734560"/>
            <a:ext cx="9144000" cy="408940"/>
          </a:xfrm>
          <a:prstGeom prst="rect">
            <a:avLst/>
          </a:prstGeom>
          <a:solidFill>
            <a:srgbClr val="0D0D0D">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D56309F-03C4-A547-856C-21798257943C}"/>
              </a:ext>
            </a:extLst>
          </p:cNvPr>
          <p:cNvSpPr txBox="1"/>
          <p:nvPr/>
        </p:nvSpPr>
        <p:spPr>
          <a:xfrm>
            <a:off x="0" y="4785360"/>
            <a:ext cx="9042400" cy="307777"/>
          </a:xfrm>
          <a:prstGeom prst="rect">
            <a:avLst/>
          </a:prstGeom>
          <a:noFill/>
        </p:spPr>
        <p:txBody>
          <a:bodyPr wrap="square" rtlCol="0">
            <a:spAutoFit/>
          </a:bodyPr>
          <a:lstStyle/>
          <a:p>
            <a:pPr algn="ctr"/>
            <a:r>
              <a:rPr lang="en-US" dirty="0">
                <a:solidFill>
                  <a:schemeClr val="bg1">
                    <a:lumMod val="85000"/>
                  </a:schemeClr>
                </a:solidFill>
                <a:hlinkClick r:id="rId4"/>
              </a:rPr>
              <a:t>Data Source</a:t>
            </a:r>
            <a:r>
              <a:rPr lang="en-US" dirty="0">
                <a:solidFill>
                  <a:schemeClr val="bg1">
                    <a:lumMod val="85000"/>
                  </a:schemeClr>
                </a:solidFill>
              </a:rPr>
              <a:t>   |   </a:t>
            </a:r>
            <a:r>
              <a:rPr lang="en-US" dirty="0">
                <a:solidFill>
                  <a:schemeClr val="bg1">
                    <a:lumMod val="85000"/>
                  </a:schemeClr>
                </a:solidFill>
                <a:hlinkClick r:id="rId5"/>
              </a:rPr>
              <a:t>Target Zero (WA)</a:t>
            </a:r>
            <a:r>
              <a:rPr lang="en-US" dirty="0">
                <a:solidFill>
                  <a:schemeClr val="bg1">
                    <a:lumMod val="85000"/>
                  </a:schemeClr>
                </a:solidFill>
              </a:rPr>
              <a:t>   |   </a:t>
            </a:r>
            <a:r>
              <a:rPr lang="en-US" dirty="0">
                <a:solidFill>
                  <a:schemeClr val="bg1">
                    <a:lumMod val="85000"/>
                  </a:schemeClr>
                </a:solidFill>
                <a:hlinkClick r:id="rId6"/>
              </a:rPr>
              <a:t>Project Files</a:t>
            </a:r>
            <a:r>
              <a:rPr lang="en-US" dirty="0">
                <a:solidFill>
                  <a:schemeClr val="bg1">
                    <a:lumMod val="85000"/>
                  </a:schemeClr>
                </a:solidFill>
              </a:rPr>
              <a:t>   |   </a:t>
            </a:r>
            <a:r>
              <a:rPr lang="en-US" dirty="0">
                <a:solidFill>
                  <a:schemeClr val="bg1">
                    <a:lumMod val="85000"/>
                  </a:schemeClr>
                </a:solidFill>
                <a:hlinkClick r:id="rId7"/>
              </a:rPr>
              <a:t>Tableau Dashboards</a:t>
            </a:r>
            <a:endParaRPr lang="en-US" dirty="0">
              <a:solidFill>
                <a:schemeClr val="bg1">
                  <a:lumMod val="85000"/>
                </a:schemeClr>
              </a:solidFill>
            </a:endParaRPr>
          </a:p>
        </p:txBody>
      </p:sp>
    </p:spTree>
  </p:cSld>
  <p:clrMapOvr>
    <a:masterClrMapping/>
  </p:clrMapOvr>
</p:sld>
</file>

<file path=ppt/theme/theme1.xml><?xml version="1.0" encoding="utf-8"?>
<a:theme xmlns:a="http://schemas.openxmlformats.org/drawingml/2006/main" name="Yorick template">
  <a:themeElements>
    <a:clrScheme name="Custom 1">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FE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705</TotalTime>
  <Words>758</Words>
  <Application>Microsoft Macintosh PowerPoint</Application>
  <PresentationFormat>On-screen Show (16:9)</PresentationFormat>
  <Paragraphs>63</Paragraphs>
  <Slides>9</Slides>
  <Notes>9</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Playfair Display</vt:lpstr>
      <vt:lpstr>Arial</vt:lpstr>
      <vt:lpstr>Lora</vt:lpstr>
      <vt:lpstr>Yorick template</vt:lpstr>
      <vt:lpstr>SAFETY FIRST: Classifying Fatality  in Traffic Accidents  Kelly Jones  |  May 2018</vt:lpstr>
      <vt:lpstr>PowerPoint Presentation</vt:lpstr>
      <vt:lpstr>PowerPoint Presentation</vt:lpstr>
      <vt:lpstr>Model: Decision Trees Boosted with “CatBoost”</vt:lpstr>
      <vt:lpstr>89%</vt:lpstr>
      <vt:lpstr>PowerPoint Presentation</vt:lpstr>
      <vt:lpstr>PowerPoint Presentation</vt:lpstr>
      <vt:lpstr>Next Steps</vt:lpstr>
      <vt:lpstr>PowerPoint Presentation</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SAFETY FIRST: Classifying Survival  in Traffic Accidents  Kelly Jones  |  May 2018</dc:title>
  <cp:lastModifiedBy>Kelly Jones</cp:lastModifiedBy>
  <cp:revision>32</cp:revision>
  <cp:lastPrinted>2018-05-16T14:35:11Z</cp:lastPrinted>
  <dcterms:modified xsi:type="dcterms:W3CDTF">2018-05-16T15:53:20Z</dcterms:modified>
</cp:coreProperties>
</file>